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304" r:id="rId4"/>
    <p:sldId id="285" r:id="rId5"/>
    <p:sldId id="299" r:id="rId6"/>
    <p:sldId id="309" r:id="rId7"/>
    <p:sldId id="267" r:id="rId8"/>
    <p:sldId id="311" r:id="rId9"/>
    <p:sldId id="297" r:id="rId10"/>
    <p:sldId id="305" r:id="rId11"/>
    <p:sldId id="306" r:id="rId12"/>
    <p:sldId id="287" r:id="rId13"/>
    <p:sldId id="288" r:id="rId14"/>
    <p:sldId id="289" r:id="rId15"/>
    <p:sldId id="290" r:id="rId16"/>
    <p:sldId id="291" r:id="rId17"/>
    <p:sldId id="292" r:id="rId18"/>
    <p:sldId id="268" r:id="rId19"/>
    <p:sldId id="262" r:id="rId20"/>
    <p:sldId id="263" r:id="rId21"/>
    <p:sldId id="294" r:id="rId22"/>
    <p:sldId id="293" r:id="rId23"/>
    <p:sldId id="282" r:id="rId24"/>
    <p:sldId id="296" r:id="rId25"/>
    <p:sldId id="300" r:id="rId26"/>
    <p:sldId id="298" r:id="rId27"/>
    <p:sldId id="284" r:id="rId28"/>
    <p:sldId id="302" r:id="rId29"/>
    <p:sldId id="301" r:id="rId30"/>
    <p:sldId id="303" r:id="rId31"/>
    <p:sldId id="307" r:id="rId32"/>
    <p:sldId id="295" r:id="rId33"/>
    <p:sldId id="283" r:id="rId34"/>
    <p:sldId id="308" r:id="rId35"/>
    <p:sldId id="279" r:id="rId36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0E0"/>
    <a:srgbClr val="FC0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20"/>
    <p:restoredTop sz="80420" autoAdjust="0"/>
  </p:normalViewPr>
  <p:slideViewPr>
    <p:cSldViewPr snapToGrid="0" snapToObjects="1">
      <p:cViewPr varScale="1">
        <p:scale>
          <a:sx n="93" d="100"/>
          <a:sy n="93" d="100"/>
        </p:scale>
        <p:origin x="17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5DDDE9A-52F2-4CDE-8478-D27ADA0CF2E7}" type="datetimeFigureOut">
              <a:rPr lang="en-CA" smtClean="0"/>
              <a:t>9/15/2023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6DE3637-6357-41DE-A1D1-CA1454A3684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73712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728710A-6C91-4046-B568-60E76D165195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A26D367-DA20-BE4A-AEE8-A8D6AD93F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2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prescribingnetwork.ca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194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41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65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27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Peripheral edema due to amlodipine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45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GERD-like symptoms due to potassium</a:t>
            </a:r>
          </a:p>
          <a:p>
            <a:endParaRPr lang="en-US" dirty="0"/>
          </a:p>
          <a:p>
            <a:r>
              <a:rPr lang="en-US" dirty="0"/>
              <a:t>Vitamin B12 deficiency due to PPI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84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Frequent urination and urgency due to furosemide</a:t>
            </a:r>
          </a:p>
          <a:p>
            <a:endParaRPr lang="en-US" dirty="0"/>
          </a:p>
          <a:p>
            <a:r>
              <a:rPr lang="en-US" dirty="0"/>
              <a:t>Constipation due to oxybutynin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20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Confusion and insomnia die to oxybutynin</a:t>
            </a:r>
          </a:p>
          <a:p>
            <a:endParaRPr lang="en-US" dirty="0"/>
          </a:p>
          <a:p>
            <a:r>
              <a:rPr lang="en-US" dirty="0"/>
              <a:t>Cognitive impairment due to </a:t>
            </a:r>
            <a:r>
              <a:rPr lang="en-US" dirty="0" err="1"/>
              <a:t>zopilcone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933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75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598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2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4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42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US" baseline="0" dirty="0"/>
              <a:t>2023 Updated Beers Criteria</a:t>
            </a:r>
            <a:endParaRPr lang="en-US" dirty="0"/>
          </a:p>
          <a:p>
            <a:r>
              <a:rPr lang="en-US" dirty="0"/>
              <a:t>Anticholinergic drugs: antihistamines, </a:t>
            </a:r>
            <a:r>
              <a:rPr lang="en-US" dirty="0" err="1"/>
              <a:t>antiparkinsonian</a:t>
            </a:r>
            <a:r>
              <a:rPr lang="en-US" dirty="0"/>
              <a:t>,</a:t>
            </a:r>
            <a:r>
              <a:rPr lang="en-US" baseline="0" dirty="0"/>
              <a:t> skeletal muscle relaxants, antidepressants, </a:t>
            </a:r>
            <a:r>
              <a:rPr lang="en-US" baseline="0" dirty="0" err="1"/>
              <a:t>antimuscarinics</a:t>
            </a:r>
            <a:r>
              <a:rPr lang="en-US" baseline="0" dirty="0"/>
              <a:t>, antispasmodics, </a:t>
            </a:r>
            <a:r>
              <a:rPr lang="en-US" baseline="0" dirty="0" err="1"/>
              <a:t>antiemetics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811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61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479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45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example about the tick box approach to renewals at family practice offices, where medications are inadvertently restarted by being “checked” in the computer software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85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34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8246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Do I still need this medication? Is deprescribing for you? (deprescribingnetwork.ca)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5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93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246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715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79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303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061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025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027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CA" sz="1800" dirty="0">
                <a:latin typeface="TimesNewRomanPSMT"/>
              </a:rPr>
              <a:t>Polypharmacy is not solely about the number of medications used, but also about the effectiveness, utility, and potential harm of each medication, both individually or in combination.</a:t>
            </a: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07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r>
              <a:rPr lang="en-CA" sz="1800" dirty="0">
                <a:latin typeface="TimesNewRomanPSMT"/>
              </a:rPr>
              <a:t>There is an 8-fold greater risk of drug–drug interactions as the number of medications prescribed increases from 2 to 10 </a:t>
            </a:r>
            <a:endParaRPr lang="en-CA" dirty="0"/>
          </a:p>
          <a:p>
            <a:endParaRPr lang="en-US" dirty="0"/>
          </a:p>
          <a:p>
            <a:pPr defTabSz="465887">
              <a:defRPr/>
            </a:pPr>
            <a:r>
              <a:rPr lang="en-CA" sz="1800" dirty="0">
                <a:latin typeface="TimesNewRomanPSMT"/>
              </a:rPr>
              <a:t>The cost of potentially inappropriate medication use in Canada has been estimated at $419 million annually, and the cost of treating the harmful effects of these medications is estimated to be $1.4 billion every year </a:t>
            </a:r>
            <a:endParaRPr lang="en-C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01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Poly</a:t>
            </a:r>
            <a:r>
              <a:rPr lang="en-US" baseline="0" dirty="0" smtClean="0"/>
              <a:t>pharmacy is a global problem. 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26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Edmonton Frail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89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Edmonton Frail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99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26D367-DA20-BE4A-AEE8-A8D6AD93F7D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03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CAEB-FD8E-2A4C-A8F1-60284F5D454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B0144-814C-384A-A70D-84327B30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5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CAEB-FD8E-2A4C-A8F1-60284F5D454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B0144-814C-384A-A70D-84327B30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95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CAEB-FD8E-2A4C-A8F1-60284F5D454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B0144-814C-384A-A70D-84327B30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69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CAEB-FD8E-2A4C-A8F1-60284F5D454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B0144-814C-384A-A70D-84327B30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1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CAEB-FD8E-2A4C-A8F1-60284F5D454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B0144-814C-384A-A70D-84327B30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3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CAEB-FD8E-2A4C-A8F1-60284F5D454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B0144-814C-384A-A70D-84327B30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49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CAEB-FD8E-2A4C-A8F1-60284F5D454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B0144-814C-384A-A70D-84327B30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4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CAEB-FD8E-2A4C-A8F1-60284F5D454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B0144-814C-384A-A70D-84327B30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13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CAEB-FD8E-2A4C-A8F1-60284F5D454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B0144-814C-384A-A70D-84327B30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62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CAEB-FD8E-2A4C-A8F1-60284F5D454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B0144-814C-384A-A70D-84327B30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2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6CAEB-FD8E-2A4C-A8F1-60284F5D454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B0144-814C-384A-A70D-84327B30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2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6CAEB-FD8E-2A4C-A8F1-60284F5D4547}" type="datetimeFigureOut">
              <a:rPr lang="en-US" smtClean="0"/>
              <a:t>9/15/2023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B0144-814C-384A-A70D-84327B30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2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35132"/>
            <a:ext cx="9144000" cy="1017724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5600" dirty="0">
                <a:solidFill>
                  <a:schemeClr val="bg1"/>
                </a:solidFill>
                <a:latin typeface="Impact" panose="020B0806030902050204" pitchFamily="34" charset="0"/>
              </a:rPr>
              <a:t>Polypharmacy in the elderly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B643C0-CAC8-E0C4-D957-C336C5FF25F3}"/>
              </a:ext>
            </a:extLst>
          </p:cNvPr>
          <p:cNvSpPr txBox="1"/>
          <p:nvPr/>
        </p:nvSpPr>
        <p:spPr>
          <a:xfrm>
            <a:off x="1227909" y="5614724"/>
            <a:ext cx="7772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Susan </a:t>
            </a:r>
            <a:r>
              <a:rPr lang="en-US" sz="2800" dirty="0" err="1">
                <a:solidFill>
                  <a:schemeClr val="bg1"/>
                </a:solidFill>
              </a:rPr>
              <a:t>Buchkowsky</a:t>
            </a:r>
            <a:r>
              <a:rPr lang="en-US" sz="2800" dirty="0">
                <a:solidFill>
                  <a:schemeClr val="bg1"/>
                </a:solidFill>
              </a:rPr>
              <a:t>, PharmD </a:t>
            </a:r>
            <a:r>
              <a:rPr lang="en-US" sz="2000" dirty="0">
                <a:solidFill>
                  <a:schemeClr val="bg1"/>
                </a:solidFill>
              </a:rPr>
              <a:t>ER, Richmond Hospital</a:t>
            </a:r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Arden Barry, PharmD </a:t>
            </a:r>
            <a:r>
              <a:rPr lang="en-US" sz="2000" dirty="0">
                <a:solidFill>
                  <a:schemeClr val="bg1"/>
                </a:solidFill>
              </a:rPr>
              <a:t>Heart Health Clinics, Jim Pattison Outpatient Care and Surgery </a:t>
            </a:r>
            <a:r>
              <a:rPr lang="en-US" sz="2000" dirty="0" smtClean="0">
                <a:solidFill>
                  <a:schemeClr val="bg1"/>
                </a:solidFill>
              </a:rPr>
              <a:t>Centre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1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193F8-3B0B-4901-119E-BD10FB198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Consequences of Polypharmacy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CDB04-DA44-9041-1A8D-BC6E2E53A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5646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Times" pitchFamily="2" charset="0"/>
                <a:cs typeface="Calibri" panose="020F0502020204030204" pitchFamily="34" charset="0"/>
              </a:rPr>
              <a:t>Increased adverse effects</a:t>
            </a:r>
          </a:p>
          <a:p>
            <a:r>
              <a:rPr lang="en-US" dirty="0">
                <a:latin typeface="Calibri" panose="020F0502020204030204" pitchFamily="34" charset="0"/>
                <a:ea typeface="Times" pitchFamily="2" charset="0"/>
                <a:cs typeface="Calibri" panose="020F0502020204030204" pitchFamily="34" charset="0"/>
              </a:rPr>
              <a:t>Cognitive impairment</a:t>
            </a:r>
          </a:p>
          <a:p>
            <a:r>
              <a:rPr lang="en-US" dirty="0">
                <a:effectLst/>
                <a:latin typeface="Calibri" panose="020F0502020204030204" pitchFamily="34" charset="0"/>
                <a:ea typeface="Times" pitchFamily="2" charset="0"/>
                <a:cs typeface="Calibri" panose="020F0502020204030204" pitchFamily="34" charset="0"/>
              </a:rPr>
              <a:t>Decreased quality of life</a:t>
            </a:r>
          </a:p>
          <a:p>
            <a:r>
              <a:rPr lang="en-US" dirty="0">
                <a:effectLst/>
                <a:latin typeface="Calibri" panose="020F0502020204030204" pitchFamily="34" charset="0"/>
                <a:ea typeface="Times" pitchFamily="2" charset="0"/>
                <a:cs typeface="Calibri" panose="020F0502020204030204" pitchFamily="34" charset="0"/>
              </a:rPr>
              <a:t>Decreased adherence</a:t>
            </a:r>
          </a:p>
          <a:p>
            <a:r>
              <a:rPr lang="en-US" dirty="0">
                <a:effectLst/>
                <a:latin typeface="Calibri" panose="020F0502020204030204" pitchFamily="34" charset="0"/>
                <a:ea typeface="Times" pitchFamily="2" charset="0"/>
                <a:cs typeface="Calibri" panose="020F0502020204030204" pitchFamily="34" charset="0"/>
              </a:rPr>
              <a:t>Increased </a:t>
            </a:r>
            <a:r>
              <a:rPr lang="en-US" dirty="0" smtClean="0">
                <a:effectLst/>
                <a:latin typeface="Calibri" panose="020F0502020204030204" pitchFamily="34" charset="0"/>
                <a:ea typeface="Times" pitchFamily="2" charset="0"/>
                <a:cs typeface="Calibri" panose="020F0502020204030204" pitchFamily="34" charset="0"/>
              </a:rPr>
              <a:t>mortality</a:t>
            </a:r>
          </a:p>
          <a:p>
            <a:r>
              <a:rPr lang="en-US" dirty="0" smtClean="0">
                <a:latin typeface="Calibri" panose="020F0502020204030204" pitchFamily="34" charset="0"/>
                <a:ea typeface="Times" pitchFamily="2" charset="0"/>
                <a:cs typeface="Calibri" panose="020F0502020204030204" pitchFamily="34" charset="0"/>
              </a:rPr>
              <a:t>Increased health care costs and utilization</a:t>
            </a:r>
            <a:endParaRPr lang="en-US" dirty="0">
              <a:effectLst/>
              <a:latin typeface="Calibri" panose="020F0502020204030204" pitchFamily="34" charset="0"/>
              <a:ea typeface="Times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351630-D236-08D1-E644-F52111072E9E}"/>
              </a:ext>
            </a:extLst>
          </p:cNvPr>
          <p:cNvSpPr txBox="1"/>
          <p:nvPr/>
        </p:nvSpPr>
        <p:spPr>
          <a:xfrm>
            <a:off x="4242200" y="6135652"/>
            <a:ext cx="4346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American Family Physician 2019;100:32-38.</a:t>
            </a:r>
          </a:p>
          <a:p>
            <a:r>
              <a:rPr lang="en-US" dirty="0" smtClean="0"/>
              <a:t>Mayo </a:t>
            </a:r>
            <a:r>
              <a:rPr lang="en-US" dirty="0" err="1" smtClean="0"/>
              <a:t>Clin</a:t>
            </a:r>
            <a:r>
              <a:rPr lang="en-US" dirty="0" smtClean="0"/>
              <a:t> </a:t>
            </a:r>
            <a:r>
              <a:rPr lang="en-US" dirty="0" err="1" smtClean="0"/>
              <a:t>Proc</a:t>
            </a:r>
            <a:r>
              <a:rPr lang="en-US" dirty="0" smtClean="0"/>
              <a:t> 2021;96 (1):242-256.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491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CEA80-148F-1634-04C9-A10D15FB3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Prescribing Cascade</a:t>
            </a:r>
            <a:endParaRPr lang="en-C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00FB85-1474-EB91-EF7D-5B81524EF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sequence of events in which an adverse drug event is misinterpreted as a new medical condition which leads to the addition of another medication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3FB41-644F-C4F6-91E6-BE1DC40424CB}"/>
              </a:ext>
            </a:extLst>
          </p:cNvPr>
          <p:cNvSpPr txBox="1"/>
          <p:nvPr/>
        </p:nvSpPr>
        <p:spPr>
          <a:xfrm>
            <a:off x="6759615" y="6331352"/>
            <a:ext cx="2417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CMAJ 2021 193(6) e215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3669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1885CC42-22EB-F940-06A2-2E1DAAB5A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289" y="2332037"/>
            <a:ext cx="4280058" cy="45259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EE46DA-5DB1-A8B8-EB6A-2986F634C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Prescribing Cascade 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32388-7548-6C60-9CC0-BFF7F46EB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15937"/>
          </a:xfrm>
        </p:spPr>
        <p:txBody>
          <a:bodyPr/>
          <a:lstStyle/>
          <a:p>
            <a:r>
              <a:rPr lang="en-US" dirty="0"/>
              <a:t>75-year-old South Asian male</a:t>
            </a:r>
          </a:p>
          <a:p>
            <a:r>
              <a:rPr lang="en-US" dirty="0"/>
              <a:t>PMHx: hypertension</a:t>
            </a:r>
          </a:p>
          <a:p>
            <a:r>
              <a:rPr lang="en-US" dirty="0"/>
              <a:t>Rx:</a:t>
            </a:r>
          </a:p>
          <a:p>
            <a:pPr lvl="1"/>
            <a:r>
              <a:rPr lang="en-US" dirty="0"/>
              <a:t>Ramipril 5 mg PO daily</a:t>
            </a:r>
          </a:p>
          <a:p>
            <a:pPr lvl="1"/>
            <a:r>
              <a:rPr lang="en-US" dirty="0"/>
              <a:t>Amlodipine 5 mg PO daily</a:t>
            </a:r>
          </a:p>
        </p:txBody>
      </p:sp>
    </p:spTree>
    <p:extLst>
      <p:ext uri="{BB962C8B-B14F-4D97-AF65-F5344CB8AC3E}">
        <p14:creationId xmlns:p14="http://schemas.microsoft.com/office/powerpoint/2010/main" val="3560122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6A8C1-2A22-F55D-9572-0604E0503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77911-23FA-4044-C31C-4CEE095A9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BP elevated</a:t>
            </a:r>
          </a:p>
          <a:p>
            <a:pPr marL="0" indent="0">
              <a:buNone/>
            </a:pPr>
            <a:r>
              <a:rPr lang="en-US" i="1" dirty="0"/>
              <a:t>Increase amlodipine to 10 mg PO daily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Patient presents with peripheral edema</a:t>
            </a:r>
          </a:p>
          <a:p>
            <a:pPr marL="0" indent="0">
              <a:buNone/>
            </a:pPr>
            <a:r>
              <a:rPr lang="en-US" i="1" dirty="0"/>
              <a:t>Start furosemide 40 mg PO daily</a:t>
            </a:r>
          </a:p>
          <a:p>
            <a:pPr marL="0" indent="0">
              <a:buNone/>
            </a:pPr>
            <a:r>
              <a:rPr lang="en-US" i="1" dirty="0"/>
              <a:t>Start </a:t>
            </a:r>
            <a:r>
              <a:rPr lang="en-US" i="1" dirty="0" err="1"/>
              <a:t>KCl</a:t>
            </a:r>
            <a:r>
              <a:rPr lang="en-US" i="1" dirty="0"/>
              <a:t> 8 </a:t>
            </a:r>
            <a:r>
              <a:rPr lang="en-US" i="1" dirty="0" err="1"/>
              <a:t>mEq</a:t>
            </a:r>
            <a:r>
              <a:rPr lang="en-US" i="1" dirty="0"/>
              <a:t> PO BID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185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65031-36B4-ABF8-E1D3-21170CC17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B770F-92D6-290F-5929-9E5C13342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Patient presents with GERD-like symptoms</a:t>
            </a:r>
          </a:p>
          <a:p>
            <a:pPr marL="0" indent="0">
              <a:buNone/>
            </a:pPr>
            <a:r>
              <a:rPr lang="en-US" i="1" dirty="0"/>
              <a:t>Start rabeprazole 20 mg PO daily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Routine BW shows vitamin B12 deficiency</a:t>
            </a:r>
          </a:p>
          <a:p>
            <a:pPr marL="0" indent="0">
              <a:buNone/>
            </a:pPr>
            <a:r>
              <a:rPr lang="en-US" i="1" dirty="0"/>
              <a:t>Start vitamin B12 1000 mcg PO daily</a:t>
            </a:r>
          </a:p>
        </p:txBody>
      </p:sp>
    </p:spTree>
    <p:extLst>
      <p:ext uri="{BB962C8B-B14F-4D97-AF65-F5344CB8AC3E}">
        <p14:creationId xmlns:p14="http://schemas.microsoft.com/office/powerpoint/2010/main" val="943024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56C0B-FF26-A9B9-6A53-9778EFF1B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D7ECC-84B7-21C0-4741-2443E30E5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Patient c/o frequent urination and urgency</a:t>
            </a:r>
          </a:p>
          <a:p>
            <a:pPr marL="0" indent="0">
              <a:buNone/>
            </a:pPr>
            <a:r>
              <a:rPr lang="en-US" i="1" dirty="0"/>
              <a:t>Start oxybutynin 10 mg PO daily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Patient c/o constipation</a:t>
            </a:r>
          </a:p>
          <a:p>
            <a:pPr marL="0" indent="0">
              <a:buNone/>
            </a:pPr>
            <a:r>
              <a:rPr lang="en-US" i="1" dirty="0"/>
              <a:t>Start docusate 100 mg PO BID</a:t>
            </a:r>
          </a:p>
          <a:p>
            <a:pPr marL="0" indent="0">
              <a:buNone/>
            </a:pPr>
            <a:r>
              <a:rPr lang="en-US" i="1" dirty="0"/>
              <a:t>Start PEG-3350 17 g PO daily PRN</a:t>
            </a:r>
          </a:p>
          <a:p>
            <a:pPr marL="0" indent="0">
              <a:buNone/>
            </a:pPr>
            <a:r>
              <a:rPr lang="en-US" i="1" dirty="0"/>
              <a:t>Start sennosides 24 mg PO daily PRN</a:t>
            </a:r>
          </a:p>
        </p:txBody>
      </p:sp>
    </p:spTree>
    <p:extLst>
      <p:ext uri="{BB962C8B-B14F-4D97-AF65-F5344CB8AC3E}">
        <p14:creationId xmlns:p14="http://schemas.microsoft.com/office/powerpoint/2010/main" val="3292710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60D22-F5D3-413D-EB58-72C16A8A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8415E-94A7-EE2B-1372-DB06853A3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Patient c/o confusion and insomnia</a:t>
            </a:r>
          </a:p>
          <a:p>
            <a:pPr marL="0" indent="0">
              <a:buNone/>
            </a:pPr>
            <a:r>
              <a:rPr lang="en-US" i="1" dirty="0"/>
              <a:t>Start donepezil 5 mg PO daily</a:t>
            </a:r>
          </a:p>
          <a:p>
            <a:pPr marL="0" indent="0">
              <a:buNone/>
            </a:pPr>
            <a:r>
              <a:rPr lang="en-US" i="1" dirty="0"/>
              <a:t>Start zopiclone 7.5 mg PO daily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Patient’s develops worsening cognitive impairment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70421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FCBAB-1210-F901-2EDE-90D4F1BE5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29B50-1359-82D6-ED0E-B94795BDD0E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Ramipril 5 mg PO daily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Amlodipine 10 mg PO daily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Furosemide 40 mg PO daily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KCl</a:t>
            </a:r>
            <a:r>
              <a:rPr lang="en-US" sz="2000" dirty="0"/>
              <a:t> 8 </a:t>
            </a:r>
            <a:r>
              <a:rPr lang="en-US" sz="2000" dirty="0" err="1"/>
              <a:t>mEq</a:t>
            </a:r>
            <a:r>
              <a:rPr lang="en-US" sz="2000" dirty="0"/>
              <a:t> PO BID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Rabeprazole 20 mg PO daily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Vitamin B12 1000 mcg PO daily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Oxybutynin 10 mg PO daily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Docusate 100 mg PO BID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PEG-3350 17 g PO daily PRN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Sennosides 24 mg PO daily PRN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Donepezil 5 mg PO daily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Zopiclone 7.5 mg PO daily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1EB59-CBF5-AD09-9970-5DDF0149022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Patient enters LTC</a:t>
            </a:r>
          </a:p>
          <a:p>
            <a:r>
              <a:rPr lang="en-US" dirty="0"/>
              <a:t>All medications </a:t>
            </a:r>
            <a:r>
              <a:rPr lang="en-US" dirty="0" smtClean="0"/>
              <a:t>eventually are </a:t>
            </a:r>
            <a:r>
              <a:rPr lang="en-US" dirty="0"/>
              <a:t>discontinued</a:t>
            </a:r>
          </a:p>
          <a:p>
            <a:r>
              <a:rPr lang="en-US" dirty="0"/>
              <a:t>Patient stabilized on ramipril for hypertension</a:t>
            </a:r>
          </a:p>
        </p:txBody>
      </p:sp>
    </p:spTree>
    <p:extLst>
      <p:ext uri="{BB962C8B-B14F-4D97-AF65-F5344CB8AC3E}">
        <p14:creationId xmlns:p14="http://schemas.microsoft.com/office/powerpoint/2010/main" val="508668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the medication:</a:t>
            </a:r>
          </a:p>
          <a:p>
            <a:pPr lvl="1"/>
            <a:r>
              <a:rPr lang="en-US" sz="3200" dirty="0"/>
              <a:t>Safe?</a:t>
            </a:r>
          </a:p>
          <a:p>
            <a:pPr lvl="1"/>
            <a:r>
              <a:rPr lang="en-US" sz="3200" dirty="0"/>
              <a:t>Needed?</a:t>
            </a:r>
          </a:p>
          <a:p>
            <a:pPr lvl="1"/>
            <a:r>
              <a:rPr lang="en-US" sz="3200" dirty="0"/>
              <a:t>Effective?</a:t>
            </a:r>
          </a:p>
          <a:p>
            <a:r>
              <a:rPr lang="en-US" dirty="0"/>
              <a:t>Other considerations (adherence, cost)</a:t>
            </a:r>
          </a:p>
          <a:p>
            <a:r>
              <a:rPr lang="en-US" dirty="0"/>
              <a:t>Start low, go slow</a:t>
            </a:r>
          </a:p>
          <a:p>
            <a:r>
              <a:rPr lang="en-US" dirty="0"/>
              <a:t>“Clean up” PRNs</a:t>
            </a:r>
          </a:p>
        </p:txBody>
      </p:sp>
    </p:spTree>
    <p:extLst>
      <p:ext uri="{BB962C8B-B14F-4D97-AF65-F5344CB8AC3E}">
        <p14:creationId xmlns:p14="http://schemas.microsoft.com/office/powerpoint/2010/main" val="26282718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5681"/>
          </a:xfrm>
        </p:spPr>
        <p:txBody>
          <a:bodyPr/>
          <a:lstStyle/>
          <a:p>
            <a:r>
              <a:rPr lang="en-US" dirty="0"/>
              <a:t>Start with medical problem list and BPMH</a:t>
            </a:r>
          </a:p>
          <a:p>
            <a:r>
              <a:rPr lang="en-US" dirty="0"/>
              <a:t>Match each medical problem with Rx</a:t>
            </a:r>
          </a:p>
          <a:p>
            <a:r>
              <a:rPr lang="en-US" dirty="0"/>
              <a:t>Identify Rx without indication</a:t>
            </a:r>
          </a:p>
          <a:p>
            <a:r>
              <a:rPr lang="en-US" dirty="0"/>
              <a:t>Prioritize Rx to deprescribe:</a:t>
            </a:r>
          </a:p>
          <a:p>
            <a:pPr lvl="1"/>
            <a:r>
              <a:rPr lang="en-US" dirty="0"/>
              <a:t>Causing adverse effect</a:t>
            </a:r>
          </a:p>
          <a:p>
            <a:pPr lvl="1"/>
            <a:r>
              <a:rPr lang="en-US" dirty="0"/>
              <a:t>No known indication</a:t>
            </a:r>
          </a:p>
          <a:p>
            <a:pPr lvl="1"/>
            <a:r>
              <a:rPr lang="en-US" dirty="0"/>
              <a:t>Inappropriate (risks &gt; benefits)</a:t>
            </a:r>
          </a:p>
          <a:p>
            <a:pPr lvl="1"/>
            <a:r>
              <a:rPr lang="en-US" dirty="0"/>
              <a:t>Do not align with goals of care</a:t>
            </a:r>
          </a:p>
        </p:txBody>
      </p:sp>
    </p:spTree>
    <p:extLst>
      <p:ext uri="{BB962C8B-B14F-4D97-AF65-F5344CB8AC3E}">
        <p14:creationId xmlns:p14="http://schemas.microsoft.com/office/powerpoint/2010/main" val="1641932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no current or past relationships with commercial entities</a:t>
            </a:r>
          </a:p>
        </p:txBody>
      </p:sp>
    </p:spTree>
    <p:extLst>
      <p:ext uri="{BB962C8B-B14F-4D97-AF65-F5344CB8AC3E}">
        <p14:creationId xmlns:p14="http://schemas.microsoft.com/office/powerpoint/2010/main" val="832950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88467"/>
          </a:xfrm>
        </p:spPr>
        <p:txBody>
          <a:bodyPr>
            <a:normAutofit/>
          </a:bodyPr>
          <a:lstStyle/>
          <a:p>
            <a:r>
              <a:rPr lang="en-US" dirty="0"/>
              <a:t>Simplify drug regimens</a:t>
            </a:r>
          </a:p>
          <a:p>
            <a:r>
              <a:rPr lang="en-US" dirty="0"/>
              <a:t>Be aware of prescribing cascades</a:t>
            </a:r>
          </a:p>
          <a:p>
            <a:r>
              <a:rPr lang="en-US" dirty="0"/>
              <a:t>Example drug interactions:</a:t>
            </a:r>
          </a:p>
          <a:p>
            <a:pPr lvl="1"/>
            <a:r>
              <a:rPr lang="en-US" sz="3200" dirty="0"/>
              <a:t>Beta-blocker and diltiazem = heart block</a:t>
            </a:r>
          </a:p>
          <a:p>
            <a:pPr lvl="1"/>
            <a:r>
              <a:rPr lang="en-US" sz="3200" dirty="0"/>
              <a:t>ACEI + NSAID + diuretic = AKI</a:t>
            </a:r>
          </a:p>
        </p:txBody>
      </p:sp>
    </p:spTree>
    <p:extLst>
      <p:ext uri="{BB962C8B-B14F-4D97-AF65-F5344CB8AC3E}">
        <p14:creationId xmlns:p14="http://schemas.microsoft.com/office/powerpoint/2010/main" val="4034878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33549"/>
          </a:xfrm>
        </p:spPr>
        <p:txBody>
          <a:bodyPr/>
          <a:lstStyle/>
          <a:p>
            <a:r>
              <a:rPr lang="en-US" dirty="0"/>
              <a:t>Look for red </a:t>
            </a:r>
            <a:r>
              <a:rPr lang="en-US" dirty="0" smtClean="0"/>
              <a:t>flags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679E80-C1C2-3D2C-4BE7-5687B65B4D22}"/>
              </a:ext>
            </a:extLst>
          </p:cNvPr>
          <p:cNvSpPr txBox="1"/>
          <p:nvPr/>
        </p:nvSpPr>
        <p:spPr>
          <a:xfrm>
            <a:off x="4458985" y="1787485"/>
            <a:ext cx="3471333" cy="415498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Anticoagulants</a:t>
            </a:r>
          </a:p>
          <a:p>
            <a:pPr algn="ctr"/>
            <a:r>
              <a:rPr lang="en-US" sz="2400" dirty="0"/>
              <a:t>Anticholinergics</a:t>
            </a:r>
          </a:p>
          <a:p>
            <a:pPr algn="ctr"/>
            <a:r>
              <a:rPr lang="en-US" sz="2400" dirty="0"/>
              <a:t>Antihypertensives</a:t>
            </a:r>
          </a:p>
          <a:p>
            <a:pPr algn="ctr"/>
            <a:r>
              <a:rPr lang="en-US" sz="2400" dirty="0"/>
              <a:t>Antipsychotics</a:t>
            </a:r>
          </a:p>
          <a:p>
            <a:pPr algn="ctr"/>
            <a:r>
              <a:rPr lang="en-US" sz="2400" dirty="0"/>
              <a:t>Benzodiazepines</a:t>
            </a:r>
          </a:p>
          <a:p>
            <a:pPr algn="ctr"/>
            <a:r>
              <a:rPr lang="en-US" sz="2400" dirty="0"/>
              <a:t>Digoxin</a:t>
            </a:r>
          </a:p>
          <a:p>
            <a:pPr algn="ctr"/>
            <a:r>
              <a:rPr lang="en-US" sz="2400" dirty="0"/>
              <a:t>Glyburide</a:t>
            </a:r>
          </a:p>
          <a:p>
            <a:pPr algn="ctr"/>
            <a:r>
              <a:rPr lang="en-US" sz="2400" dirty="0"/>
              <a:t>Metoclopramide</a:t>
            </a:r>
          </a:p>
          <a:p>
            <a:pPr algn="ctr"/>
            <a:r>
              <a:rPr lang="en-US" sz="2400" dirty="0"/>
              <a:t>NSAIDs</a:t>
            </a:r>
          </a:p>
          <a:p>
            <a:pPr algn="ctr"/>
            <a:r>
              <a:rPr lang="en-US" sz="2400" dirty="0"/>
              <a:t>Opioids</a:t>
            </a:r>
          </a:p>
          <a:p>
            <a:pPr algn="ctr"/>
            <a:r>
              <a:rPr lang="en-US" sz="2400" dirty="0"/>
              <a:t>PPIs</a:t>
            </a:r>
          </a:p>
        </p:txBody>
      </p:sp>
      <p:pic>
        <p:nvPicPr>
          <p:cNvPr id="7" name="Picture 6" descr="red-flag-md.png">
            <a:extLst>
              <a:ext uri="{FF2B5EF4-FFF2-40B4-BE49-F238E27FC236}">
                <a16:creationId xmlns:a16="http://schemas.microsoft.com/office/drawing/2014/main" id="{7BE588AA-611C-E146-B8CD-4C7B89C4E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987" y="2703086"/>
            <a:ext cx="976671" cy="943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80235" y="6150302"/>
            <a:ext cx="3606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 Am </a:t>
            </a:r>
            <a:r>
              <a:rPr lang="en-US" dirty="0" err="1" smtClean="0"/>
              <a:t>Geriatr</a:t>
            </a:r>
            <a:r>
              <a:rPr lang="en-US" dirty="0" smtClean="0"/>
              <a:t> </a:t>
            </a:r>
            <a:r>
              <a:rPr lang="en-US" dirty="0" err="1" smtClean="0"/>
              <a:t>Soc</a:t>
            </a:r>
            <a:r>
              <a:rPr lang="en-US" dirty="0" smtClean="0"/>
              <a:t> 2023;71:2052-2081</a:t>
            </a:r>
          </a:p>
          <a:p>
            <a:r>
              <a:rPr lang="en-US" dirty="0" smtClean="0"/>
              <a:t>Age and Aging 2015;44:213-218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0775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0CC5-FEE2-9CA4-70CC-713F6E242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Deprescribing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CE2C5-7D88-2DF4-3E61-87CCDE2A2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“Assume every drug is not needed until proven otherwise.” - James McCormack</a:t>
            </a:r>
          </a:p>
          <a:p>
            <a:pPr>
              <a:spcAft>
                <a:spcPts val="1200"/>
              </a:spcAft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“We’ve mastered addition. Now it’s time to move on to subtraction.” - Loren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Regier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CA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“Starting medications is like the bliss of marriage and stopping them is like the agony of divorce</a:t>
            </a:r>
            <a:r>
              <a:rPr lang="en-CA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.” 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- Doug Danforth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90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F6D3E-B945-5898-9BB3-B3CC3C53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Deprescribing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AFC8B-05E6-6F51-1C22-267CAD0C48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process of discontinuing or reducing the dose of medications in order to improve patient outcomes, reduce the risk of harm, reduce cost, and/or reduce complexity including pill burden</a:t>
            </a:r>
            <a:r>
              <a:rPr lang="en-CA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6472719"/>
            <a:ext cx="253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CMAJ 2021: 193(6) E215.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4292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EE932-8F13-7E06-FABB-D1BCFDA30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Reasons to consider </a:t>
            </a:r>
            <a:r>
              <a:rPr lang="en-US" dirty="0" err="1" smtClean="0"/>
              <a:t>Deprescribing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36BFFB-4D1E-6FD2-FF18-2CB5CD821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CA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CA" sz="2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ow </a:t>
            </a:r>
            <a:r>
              <a:rPr lang="en-CA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probability of a positive outcome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CA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 in time-to-benefit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CA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isalignment </a:t>
            </a:r>
            <a:r>
              <a:rPr lang="en-CA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between </a:t>
            </a:r>
            <a:r>
              <a:rPr lang="en-CA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patient’s therapeutic goals and potential benefit of medication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CA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onadherence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CA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mprove quality of life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CA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inimize risk of adverse effects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CA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educe cost to the patient or health care system</a:t>
            </a:r>
            <a:r>
              <a:rPr lang="en-CA" sz="2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98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E6223-28CD-6FAB-D802-C26430328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Deprescribing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D3A62-DF11-6485-0CBA-FD7D8AB93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Must be in partnership with patient</a:t>
            </a:r>
          </a:p>
          <a:p>
            <a:r>
              <a:rPr lang="en-US" dirty="0"/>
              <a:t>Shared decision-making using patient-driven goals that balance expected benefit vs possible harm</a:t>
            </a:r>
          </a:p>
          <a:p>
            <a:r>
              <a:rPr lang="en-US" b="1" dirty="0"/>
              <a:t>Always</a:t>
            </a:r>
            <a:r>
              <a:rPr lang="en-US" dirty="0"/>
              <a:t> document reason for discontinuation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49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56B4E-71A8-BD40-7617-709B1F1A3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Deprescribing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2958B-3A32-311C-DA86-C699F59F0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toolkits and algorithms available</a:t>
            </a:r>
          </a:p>
          <a:p>
            <a:r>
              <a:rPr lang="en-US" dirty="0"/>
              <a:t>Formal deprescribing rounds on </a:t>
            </a:r>
            <a:r>
              <a:rPr lang="en-US" dirty="0" smtClean="0"/>
              <a:t>discharge</a:t>
            </a:r>
          </a:p>
          <a:p>
            <a:pPr lvl="1"/>
            <a:r>
              <a:rPr lang="en-US" dirty="0" smtClean="0"/>
              <a:t>More medications </a:t>
            </a:r>
            <a:r>
              <a:rPr lang="en-US" dirty="0" err="1" smtClean="0"/>
              <a:t>deprescribed</a:t>
            </a:r>
            <a:endParaRPr lang="en-US" dirty="0" smtClean="0"/>
          </a:p>
          <a:p>
            <a:pPr lvl="1"/>
            <a:r>
              <a:rPr lang="en-US" dirty="0" smtClean="0"/>
              <a:t>Reduced rates of readmission to hospital and ER visits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D052E2-A28F-527A-B97D-03B1D913AC39}"/>
              </a:ext>
            </a:extLst>
          </p:cNvPr>
          <p:cNvSpPr txBox="1"/>
          <p:nvPr/>
        </p:nvSpPr>
        <p:spPr>
          <a:xfrm>
            <a:off x="2834640" y="6397227"/>
            <a:ext cx="62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Int J Clin Pharm  2019;41:159-66</a:t>
            </a:r>
          </a:p>
        </p:txBody>
      </p:sp>
    </p:spTree>
    <p:extLst>
      <p:ext uri="{BB962C8B-B14F-4D97-AF65-F5344CB8AC3E}">
        <p14:creationId xmlns:p14="http://schemas.microsoft.com/office/powerpoint/2010/main" val="530508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3FA0-8AD2-154C-FA7C-52C98AA20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Deprescribing.org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BB0D5B-6838-1CD4-BCFB-AF72A40B2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PPIs</a:t>
            </a:r>
          </a:p>
          <a:p>
            <a:r>
              <a:rPr lang="en-US" dirty="0"/>
              <a:t>Benzodiazepine receptor agonists</a:t>
            </a:r>
          </a:p>
          <a:p>
            <a:r>
              <a:rPr lang="en-US" dirty="0"/>
              <a:t>Antihyperglycemics</a:t>
            </a:r>
          </a:p>
          <a:p>
            <a:r>
              <a:rPr lang="en-US" dirty="0"/>
              <a:t>Antipsychotics</a:t>
            </a:r>
          </a:p>
          <a:p>
            <a:r>
              <a:rPr lang="en-US" dirty="0"/>
              <a:t>Cholinesterase inhibitors and memantine</a:t>
            </a:r>
          </a:p>
          <a:p>
            <a:r>
              <a:rPr lang="en-US" dirty="0"/>
              <a:t>Working statin deprescribing guideline</a:t>
            </a:r>
          </a:p>
        </p:txBody>
      </p:sp>
    </p:spTree>
    <p:extLst>
      <p:ext uri="{BB962C8B-B14F-4D97-AF65-F5344CB8AC3E}">
        <p14:creationId xmlns:p14="http://schemas.microsoft.com/office/powerpoint/2010/main" val="2329163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41103-4834-A9FD-3CD6-65B3B2C0C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Canadian Deprescribing Network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19E114-6062-6F61-2A67-98FED3AED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801218"/>
            <a:ext cx="8229600" cy="378429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E231E3-79FE-D0A6-8A1A-669E21D521DF}"/>
              </a:ext>
            </a:extLst>
          </p:cNvPr>
          <p:cNvSpPr txBox="1"/>
          <p:nvPr/>
        </p:nvSpPr>
        <p:spPr>
          <a:xfrm>
            <a:off x="5914663" y="6297157"/>
            <a:ext cx="304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www.deprescribingnetwork.ca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1056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FF42-1FCE-AE60-5A4B-1EE63150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Wisely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12CCD-1FC1-570C-548A-D7FC13785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21" y="2031592"/>
            <a:ext cx="2735481" cy="3540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991DCA-8CB0-7A8D-885E-5F23EEE2F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259" y="2031592"/>
            <a:ext cx="2735481" cy="35400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632451-4655-6EB6-6A53-6D1ECFB85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697" y="2031592"/>
            <a:ext cx="2735481" cy="3540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1A057F-AD3A-A940-716F-B6EDD240254F}"/>
              </a:ext>
            </a:extLst>
          </p:cNvPr>
          <p:cNvSpPr txBox="1"/>
          <p:nvPr/>
        </p:nvSpPr>
        <p:spPr>
          <a:xfrm>
            <a:off x="2834640" y="6397227"/>
            <a:ext cx="62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choosingwiselycanada.org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552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1AF44-7BA2-93A1-720D-1D53A961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4AFD7-A8A8-57F6-9B9E-91E46C70D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487091"/>
          </a:xfrm>
        </p:spPr>
        <p:txBody>
          <a:bodyPr>
            <a:noAutofit/>
          </a:bodyPr>
          <a:lstStyle/>
          <a:p>
            <a:pPr marL="742950" indent="-514350">
              <a:buFont typeface="+mj-lt"/>
              <a:buAutoNum type="arabicPeriod"/>
            </a:pPr>
            <a:r>
              <a:rPr lang="en-CA" sz="28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Define polypharmacy and identify at least one negative clinical outcome associated with polypharmacy.</a:t>
            </a:r>
            <a:endParaRPr lang="en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514350">
              <a:buFont typeface="+mj-lt"/>
              <a:buAutoNum type="arabicPeriod"/>
            </a:pPr>
            <a:r>
              <a:rPr lang="en-CA" sz="28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Identify medications commonly associated with prescribing cascades.</a:t>
            </a:r>
            <a:endParaRPr lang="en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514350">
              <a:buFont typeface="+mj-lt"/>
              <a:buAutoNum type="arabicPeriod"/>
            </a:pPr>
            <a:r>
              <a:rPr lang="en-CA" sz="28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Describe an approach to assessing polypharmacy and mitigating polypharmacy through deprescribing.</a:t>
            </a:r>
            <a:endParaRPr lang="en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514350">
              <a:buFont typeface="+mj-lt"/>
              <a:buAutoNum type="arabicPeriod"/>
            </a:pPr>
            <a:r>
              <a:rPr lang="en-CA" sz="28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Recognize resources to assist with deprescribing.</a:t>
            </a:r>
          </a:p>
        </p:txBody>
      </p:sp>
    </p:spTree>
    <p:extLst>
      <p:ext uri="{BB962C8B-B14F-4D97-AF65-F5344CB8AC3E}">
        <p14:creationId xmlns:p14="http://schemas.microsoft.com/office/powerpoint/2010/main" val="1023821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F6CCB-56DA-5E31-F36A-1FC3A236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RxFiles</a:t>
            </a:r>
            <a:r>
              <a:rPr lang="en-US" dirty="0"/>
              <a:t> Opioid Tapering Template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43D5EE-6DD2-3029-7820-F221AA0B0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660008"/>
            <a:ext cx="8229600" cy="440634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B68373-F1FC-E58B-8006-3F37A9B94613}"/>
              </a:ext>
            </a:extLst>
          </p:cNvPr>
          <p:cNvSpPr txBox="1"/>
          <p:nvPr/>
        </p:nvSpPr>
        <p:spPr>
          <a:xfrm>
            <a:off x="1136469" y="6397227"/>
            <a:ext cx="790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www.rxfiles.ca</a:t>
            </a:r>
            <a:r>
              <a:rPr lang="en-US" dirty="0"/>
              <a:t>/</a:t>
            </a:r>
            <a:r>
              <a:rPr lang="en-US" dirty="0" err="1"/>
              <a:t>rxfiles</a:t>
            </a:r>
            <a:r>
              <a:rPr lang="en-US" dirty="0"/>
              <a:t>/uploads/documents/opioid-taper-</a:t>
            </a:r>
            <a:r>
              <a:rPr lang="en-US" dirty="0" err="1"/>
              <a:t>template.pdf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21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F6CCB-56DA-5E31-F36A-1FC3A236B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Geri </a:t>
            </a:r>
            <a:r>
              <a:rPr lang="en-US" dirty="0" err="1"/>
              <a:t>RxFiles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A617A-2616-3C08-119C-B0752FDA6A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Tapering and Deprescribing Medications </a:t>
            </a: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62372"/>
            <a:ext cx="9267986" cy="718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9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B5CB0-25C2-DFEB-C502-06765D260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Medstopper.com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100C9B-FDC8-0C10-58B0-35264AFA2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7279" y="1392380"/>
            <a:ext cx="5209439" cy="28870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CB3A6E-ED7A-6CB6-C3DC-C4E281F33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280" y="4227391"/>
            <a:ext cx="5209439" cy="244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6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B593F-EA18-1F16-395F-A9A0178F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Potential </a:t>
            </a:r>
            <a:r>
              <a:rPr lang="en-US" dirty="0" err="1" smtClean="0"/>
              <a:t>Deprescribing</a:t>
            </a:r>
            <a:r>
              <a:rPr lang="en-US" dirty="0" smtClean="0"/>
              <a:t> CVD Examples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A1C6F-6471-116D-3E8F-22BEA8957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303" y="1417638"/>
            <a:ext cx="6832315" cy="26713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Beta-blockers post-MI</a:t>
            </a:r>
          </a:p>
          <a:p>
            <a:r>
              <a:rPr lang="en-US" dirty="0"/>
              <a:t>Statins in older </a:t>
            </a:r>
            <a:r>
              <a:rPr lang="en-US" dirty="0" smtClean="0"/>
              <a:t>patients </a:t>
            </a:r>
            <a:endParaRPr lang="en-US" dirty="0"/>
          </a:p>
          <a:p>
            <a:r>
              <a:rPr lang="en-US" dirty="0"/>
              <a:t>ASA for primary prevention</a:t>
            </a:r>
          </a:p>
          <a:p>
            <a:r>
              <a:rPr lang="en-US" dirty="0"/>
              <a:t>Use of alpha blockers and central agonists for </a:t>
            </a:r>
            <a:r>
              <a:rPr lang="en-US" dirty="0" smtClean="0"/>
              <a:t>hypertension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1026" name="Picture 2" descr="Scale-tipped Risks Vs Benefits Clip Art at Clker.com - vector clip art  online, royalty free &amp; public dom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654" y="4207190"/>
            <a:ext cx="2052886" cy="184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37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78E83-DB94-350B-2D15-9BBC6AD08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8D86E-4FD0-3E3F-5118-3344B4277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Polypharmacy in the elderly is prevalent in Canada and worldwide</a:t>
            </a:r>
          </a:p>
          <a:p>
            <a:r>
              <a:rPr lang="en-US" dirty="0"/>
              <a:t>Polypharmacy can lead to negative consequences</a:t>
            </a:r>
          </a:p>
          <a:p>
            <a:r>
              <a:rPr lang="en-US" dirty="0"/>
              <a:t>Consider deprescribing to minimize these consequences</a:t>
            </a:r>
          </a:p>
          <a:p>
            <a:r>
              <a:rPr lang="en-US" dirty="0"/>
              <a:t>There are many tools available to guide deprescribing</a:t>
            </a:r>
          </a:p>
          <a:p>
            <a:r>
              <a:rPr lang="en-US" dirty="0"/>
              <a:t>Work with the patient to develop a plan which aligns with patient specific goals of care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34351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1334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4684-8934-0FB0-9186-B74A1756D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Polypharmacy?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0DE3F-5AEA-93E8-AA96-58EC0AB81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15937"/>
          </a:xfrm>
        </p:spPr>
        <p:txBody>
          <a:bodyPr/>
          <a:lstStyle/>
          <a:p>
            <a:r>
              <a:rPr lang="en-US" dirty="0"/>
              <a:t>No standard definition</a:t>
            </a:r>
          </a:p>
          <a:p>
            <a:r>
              <a:rPr lang="en-US" dirty="0"/>
              <a:t>Often defined as routine use of </a:t>
            </a:r>
            <a:r>
              <a:rPr lang="en-US" b="1" dirty="0"/>
              <a:t>five or more </a:t>
            </a:r>
            <a:r>
              <a:rPr lang="en-US" dirty="0"/>
              <a:t>medications</a:t>
            </a:r>
          </a:p>
          <a:p>
            <a:r>
              <a:rPr lang="en-US" dirty="0"/>
              <a:t>Includes prescription and OTC medications, as well as natural health products and complementary medicines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9478D4-E3F9-EA0E-AB45-BF8E3A301E63}"/>
              </a:ext>
            </a:extLst>
          </p:cNvPr>
          <p:cNvSpPr txBox="1"/>
          <p:nvPr/>
        </p:nvSpPr>
        <p:spPr>
          <a:xfrm>
            <a:off x="2834640" y="6397227"/>
            <a:ext cx="62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WHO Medication Safety in Polypharmacy Technical Report 2019</a:t>
            </a:r>
          </a:p>
        </p:txBody>
      </p:sp>
    </p:spTree>
    <p:extLst>
      <p:ext uri="{BB962C8B-B14F-4D97-AF65-F5344CB8AC3E}">
        <p14:creationId xmlns:p14="http://schemas.microsoft.com/office/powerpoint/2010/main" val="2577721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68A62-CA94-C4BE-8EAF-1D8A688AA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Polypharmacy</a:t>
            </a:r>
          </a:p>
        </p:txBody>
      </p:sp>
      <p:pic>
        <p:nvPicPr>
          <p:cNvPr id="1025" name="Picture 1" descr="page2image65430672">
            <a:extLst>
              <a:ext uri="{FF2B5EF4-FFF2-40B4-BE49-F238E27FC236}">
                <a16:creationId xmlns:a16="http://schemas.microsoft.com/office/drawing/2014/main" id="{6673FE9F-089A-1578-9370-A59BA4E969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621631"/>
            <a:ext cx="6286500" cy="44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F0A3F8-0E55-84F0-E566-22ADBB5409A9}"/>
              </a:ext>
            </a:extLst>
          </p:cNvPr>
          <p:cNvSpPr txBox="1"/>
          <p:nvPr/>
        </p:nvSpPr>
        <p:spPr>
          <a:xfrm>
            <a:off x="2834640" y="6397227"/>
            <a:ext cx="62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ISMP Canada Safety Bulletin Volume 18 Issue 3 March 28, 2018</a:t>
            </a:r>
          </a:p>
        </p:txBody>
      </p:sp>
    </p:spTree>
    <p:extLst>
      <p:ext uri="{BB962C8B-B14F-4D97-AF65-F5344CB8AC3E}">
        <p14:creationId xmlns:p14="http://schemas.microsoft.com/office/powerpoint/2010/main" val="2054012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485BF-6C42-D0E7-58E9-E317A1D6E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Polypharmacy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3792C-4629-6202-CC04-13D980ECD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Meta-analysis in India </a:t>
            </a:r>
          </a:p>
          <a:p>
            <a:pPr lvl="1"/>
            <a:r>
              <a:rPr lang="en-US" dirty="0"/>
              <a:t>49% polypharmacy</a:t>
            </a:r>
          </a:p>
          <a:p>
            <a:pPr lvl="1"/>
            <a:r>
              <a:rPr lang="en-US" dirty="0"/>
              <a:t>31% of pts on &gt; 10 medications</a:t>
            </a:r>
          </a:p>
          <a:p>
            <a:pPr lvl="1"/>
            <a:endParaRPr lang="en-US" dirty="0"/>
          </a:p>
          <a:p>
            <a:r>
              <a:rPr lang="en-US" dirty="0"/>
              <a:t>Multinational population-based study</a:t>
            </a:r>
          </a:p>
          <a:p>
            <a:pPr lvl="1"/>
            <a:r>
              <a:rPr lang="en-CA" dirty="0"/>
              <a:t>Range of 20.1 to 46.4% polypharmacy</a:t>
            </a:r>
          </a:p>
          <a:p>
            <a:pPr lvl="1"/>
            <a:r>
              <a:rPr lang="en-CA" dirty="0"/>
              <a:t>Australia, United Kingdom, South Korea, Taiwan and Hong Kong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B58678-6C86-26B1-EEDB-F9B1A38913A4}"/>
              </a:ext>
            </a:extLst>
          </p:cNvPr>
          <p:cNvSpPr txBox="1"/>
          <p:nvPr/>
        </p:nvSpPr>
        <p:spPr>
          <a:xfrm>
            <a:off x="5486400" y="6077634"/>
            <a:ext cx="3439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Frontiers in Pharmacology 12 2021</a:t>
            </a:r>
          </a:p>
          <a:p>
            <a:r>
              <a:rPr lang="en-US" dirty="0"/>
              <a:t>Age and Ageing 52(2) 2023</a:t>
            </a:r>
          </a:p>
          <a:p>
            <a:r>
              <a:rPr lang="en-US" dirty="0"/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0942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Risk factors for Polypharmacy in the Elderly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75926"/>
          </a:xfrm>
        </p:spPr>
        <p:txBody>
          <a:bodyPr>
            <a:normAutofit/>
          </a:bodyPr>
          <a:lstStyle/>
          <a:p>
            <a:r>
              <a:rPr lang="en-US" dirty="0"/>
              <a:t>Multiple </a:t>
            </a:r>
            <a:r>
              <a:rPr lang="en-US" dirty="0" smtClean="0"/>
              <a:t>comorbidities</a:t>
            </a:r>
          </a:p>
          <a:p>
            <a:r>
              <a:rPr lang="en-US" dirty="0" smtClean="0"/>
              <a:t>Multiple specialists</a:t>
            </a:r>
            <a:endParaRPr lang="en-US" dirty="0"/>
          </a:p>
          <a:p>
            <a:r>
              <a:rPr lang="en-US" dirty="0" smtClean="0"/>
              <a:t>Frailty </a:t>
            </a:r>
          </a:p>
          <a:p>
            <a:r>
              <a:rPr lang="en-US" dirty="0" smtClean="0"/>
              <a:t>Cognitive impairment</a:t>
            </a:r>
          </a:p>
          <a:p>
            <a:r>
              <a:rPr lang="en-US" dirty="0" smtClean="0"/>
              <a:t>Lack of primary care provider</a:t>
            </a:r>
          </a:p>
        </p:txBody>
      </p:sp>
      <p:sp>
        <p:nvSpPr>
          <p:cNvPr id="4" name="Rectangle 3"/>
          <p:cNvSpPr/>
          <p:nvPr/>
        </p:nvSpPr>
        <p:spPr>
          <a:xfrm>
            <a:off x="4667944" y="6388226"/>
            <a:ext cx="4246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American Family Physician 2019;100:32-38.</a:t>
            </a:r>
          </a:p>
        </p:txBody>
      </p:sp>
    </p:spTree>
    <p:extLst>
      <p:ext uri="{BB962C8B-B14F-4D97-AF65-F5344CB8AC3E}">
        <p14:creationId xmlns:p14="http://schemas.microsoft.com/office/powerpoint/2010/main" val="3111753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Risk for Adverse Outcomes in the </a:t>
            </a:r>
            <a:r>
              <a:rPr lang="en-US" dirty="0" smtClean="0"/>
              <a:t>Elderly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875926"/>
          </a:xfrm>
        </p:spPr>
        <p:txBody>
          <a:bodyPr>
            <a:normAutofit/>
          </a:bodyPr>
          <a:lstStyle/>
          <a:p>
            <a:r>
              <a:rPr lang="en-US" dirty="0" smtClean="0"/>
              <a:t>More </a:t>
            </a:r>
            <a:r>
              <a:rPr lang="en-US" dirty="0"/>
              <a:t>sensitive to adverse effects due to </a:t>
            </a:r>
            <a:r>
              <a:rPr lang="en-US" dirty="0" smtClean="0"/>
              <a:t>physiological (PK/PD) </a:t>
            </a:r>
            <a:r>
              <a:rPr lang="en-US" dirty="0"/>
              <a:t>changes</a:t>
            </a:r>
          </a:p>
          <a:p>
            <a:r>
              <a:rPr lang="en-US" dirty="0"/>
              <a:t>More drugs = more drug </a:t>
            </a:r>
            <a:r>
              <a:rPr lang="en-US" dirty="0" smtClean="0"/>
              <a:t>interactions</a:t>
            </a:r>
          </a:p>
          <a:p>
            <a:r>
              <a:rPr lang="en-US" dirty="0" smtClean="0"/>
              <a:t>Cognitive changes</a:t>
            </a:r>
          </a:p>
          <a:p>
            <a:r>
              <a:rPr lang="en-US" dirty="0" smtClean="0"/>
              <a:t>Nutritional status changes</a:t>
            </a:r>
          </a:p>
          <a:p>
            <a:r>
              <a:rPr lang="en-US" dirty="0" smtClean="0"/>
              <a:t>Social supports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67944" y="6388226"/>
            <a:ext cx="4246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American Family Physician 2019;100:32-38.</a:t>
            </a:r>
          </a:p>
        </p:txBody>
      </p:sp>
    </p:spTree>
    <p:extLst>
      <p:ext uri="{BB962C8B-B14F-4D97-AF65-F5344CB8AC3E}">
        <p14:creationId xmlns:p14="http://schemas.microsoft.com/office/powerpoint/2010/main" val="2314511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193F8-3B0B-4901-119E-BD10FB198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Polypharmacy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CDB04-DA44-9041-1A8D-BC6E2E53A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56463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  <a:latin typeface="Calibri" panose="020F0502020204030204" pitchFamily="34" charset="0"/>
                <a:ea typeface="Times" pitchFamily="2" charset="0"/>
                <a:cs typeface="Calibri" panose="020F0502020204030204" pitchFamily="34" charset="0"/>
              </a:rPr>
              <a:t>Both polypharmacy and excessive polypharmacy increase the risk of all-cause hospitalization after adjusting for age, sex, and time-varying comorbidities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CA" b="0" i="0" dirty="0">
                <a:solidFill>
                  <a:srgbClr val="2121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Polypharmacy (use of ≥4 prescription medications daily) caused 1.5–2x higher possibility of recurrent falls in older adults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351630-D236-08D1-E644-F52111072E9E}"/>
              </a:ext>
            </a:extLst>
          </p:cNvPr>
          <p:cNvSpPr txBox="1"/>
          <p:nvPr/>
        </p:nvSpPr>
        <p:spPr>
          <a:xfrm>
            <a:off x="4971665" y="6139225"/>
            <a:ext cx="341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CMAJ 2015;187:E130-7; </a:t>
            </a:r>
            <a:endParaRPr lang="en-US" dirty="0" smtClean="0"/>
          </a:p>
          <a:p>
            <a:r>
              <a:rPr lang="en-US" dirty="0" smtClean="0"/>
              <a:t>Can </a:t>
            </a:r>
            <a:r>
              <a:rPr lang="en-US" dirty="0" err="1"/>
              <a:t>Geriatr</a:t>
            </a:r>
            <a:r>
              <a:rPr lang="en-US" dirty="0"/>
              <a:t> J 2018;21(1):14-25</a:t>
            </a:r>
          </a:p>
        </p:txBody>
      </p:sp>
    </p:spTree>
    <p:extLst>
      <p:ext uri="{BB962C8B-B14F-4D97-AF65-F5344CB8AC3E}">
        <p14:creationId xmlns:p14="http://schemas.microsoft.com/office/powerpoint/2010/main" val="385429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1247</Words>
  <Application>Microsoft Office PowerPoint</Application>
  <PresentationFormat>On-screen Show (4:3)</PresentationFormat>
  <Paragraphs>258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Calibri</vt:lpstr>
      <vt:lpstr>Impact</vt:lpstr>
      <vt:lpstr>Times</vt:lpstr>
      <vt:lpstr>TimesNewRomanPSMT</vt:lpstr>
      <vt:lpstr>Office Theme</vt:lpstr>
      <vt:lpstr>Polypharmacy in the elderly</vt:lpstr>
      <vt:lpstr>Disclosure</vt:lpstr>
      <vt:lpstr>Learning Objectives</vt:lpstr>
      <vt:lpstr>What is Polypharmacy?</vt:lpstr>
      <vt:lpstr>Polypharmacy</vt:lpstr>
      <vt:lpstr>Polypharmacy</vt:lpstr>
      <vt:lpstr>Risk factors for Polypharmacy in the Elderly</vt:lpstr>
      <vt:lpstr>Risk for Adverse Outcomes in the Elderly</vt:lpstr>
      <vt:lpstr>Polypharmacy</vt:lpstr>
      <vt:lpstr>Other Consequences of Polypharmacy</vt:lpstr>
      <vt:lpstr>Prescribing Cascade</vt:lpstr>
      <vt:lpstr>Prescribing Cascade Case Example</vt:lpstr>
      <vt:lpstr>Case Example</vt:lpstr>
      <vt:lpstr>Case Example</vt:lpstr>
      <vt:lpstr>Case Example</vt:lpstr>
      <vt:lpstr>Case Example</vt:lpstr>
      <vt:lpstr>Case Example</vt:lpstr>
      <vt:lpstr>My Approach</vt:lpstr>
      <vt:lpstr>My Approach</vt:lpstr>
      <vt:lpstr>My Approach</vt:lpstr>
      <vt:lpstr>My Approach</vt:lpstr>
      <vt:lpstr>Deprescribing</vt:lpstr>
      <vt:lpstr>Deprescribing</vt:lpstr>
      <vt:lpstr>Reasons to consider Deprescribing </vt:lpstr>
      <vt:lpstr>Deprescribing</vt:lpstr>
      <vt:lpstr>Deprescribing</vt:lpstr>
      <vt:lpstr>Deprescribing.org</vt:lpstr>
      <vt:lpstr>Canadian Deprescribing Network</vt:lpstr>
      <vt:lpstr>Choosing Wisely</vt:lpstr>
      <vt:lpstr>RxFiles Opioid Tapering Template</vt:lpstr>
      <vt:lpstr> Geri RxFiles</vt:lpstr>
      <vt:lpstr>Medstopper.com</vt:lpstr>
      <vt:lpstr>Potential Deprescribing CVD Examples</vt:lpstr>
      <vt:lpstr>Summary</vt:lpstr>
      <vt:lpstr>Questions and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Polypharmacy A Pharmacist’s Perspective</dc:title>
  <dc:creator>Arden Barry</dc:creator>
  <cp:lastModifiedBy>Buchkowsky, Susan [VCH]</cp:lastModifiedBy>
  <cp:revision>69</cp:revision>
  <cp:lastPrinted>2023-09-15T23:44:08Z</cp:lastPrinted>
  <dcterms:created xsi:type="dcterms:W3CDTF">2017-01-13T22:24:55Z</dcterms:created>
  <dcterms:modified xsi:type="dcterms:W3CDTF">2023-09-16T01:14:12Z</dcterms:modified>
</cp:coreProperties>
</file>