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8" r:id="rId4"/>
    <p:sldId id="259" r:id="rId5"/>
    <p:sldId id="260" r:id="rId6"/>
    <p:sldId id="261" r:id="rId7"/>
    <p:sldId id="262" r:id="rId8"/>
    <p:sldId id="263" r:id="rId9"/>
    <p:sldId id="264" r:id="rId10"/>
    <p:sldId id="28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3" r:id="rId28"/>
    <p:sldId id="287" r:id="rId29"/>
    <p:sldId id="286" r:id="rId30"/>
    <p:sldId id="284" r:id="rId31"/>
    <p:sldId id="285"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6"/>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CC705E-F85B-064E-98DB-7B6E7504C428}" type="datetimeFigureOut">
              <a:rPr lang="en-US" smtClean="0"/>
              <a:t>9/12/23</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91ED2B2E-ED29-E341-9CCA-48ABB0AAC9B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0554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C705E-F85B-064E-98DB-7B6E7504C428}"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D2B2E-ED29-E341-9CCA-48ABB0AAC9B8}"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097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C705E-F85B-064E-98DB-7B6E7504C428}"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D2B2E-ED29-E341-9CCA-48ABB0AAC9B8}"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53148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81CC705E-F85B-064E-98DB-7B6E7504C428}" type="datetimeFigureOut">
              <a:rPr lang="en-US" smtClean="0"/>
              <a:t>9/12/23</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91ED2B2E-ED29-E341-9CCA-48ABB0AAC9B8}"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7536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C705E-F85B-064E-98DB-7B6E7504C428}" type="datetimeFigureOut">
              <a:rPr lang="en-US" smtClean="0"/>
              <a:t>9/12/23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D2B2E-ED29-E341-9CCA-48ABB0AAC9B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446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C705E-F85B-064E-98DB-7B6E7504C428}"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D2B2E-ED29-E341-9CCA-48ABB0AAC9B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466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C705E-F85B-064E-98DB-7B6E7504C428}" type="datetimeFigureOut">
              <a:rPr lang="en-US" smtClean="0"/>
              <a:t>9/12/23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D2B2E-ED29-E341-9CCA-48ABB0AAC9B8}"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8548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CC705E-F85B-064E-98DB-7B6E7504C428}" type="datetimeFigureOut">
              <a:rPr lang="en-US" smtClean="0"/>
              <a:t>9/12/23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D2B2E-ED29-E341-9CCA-48ABB0AAC9B8}"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4845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C705E-F85B-064E-98DB-7B6E7504C428}" type="datetimeFigureOut">
              <a:rPr lang="en-US" smtClean="0"/>
              <a:t>9/12/23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D2B2E-ED29-E341-9CCA-48ABB0AAC9B8}" type="slidenum">
              <a:rPr lang="en-US" smtClean="0"/>
              <a:t>‹#›</a:t>
            </a:fld>
            <a:endParaRPr lang="en-US"/>
          </a:p>
        </p:txBody>
      </p:sp>
    </p:spTree>
    <p:extLst>
      <p:ext uri="{BB962C8B-B14F-4D97-AF65-F5344CB8AC3E}">
        <p14:creationId xmlns:p14="http://schemas.microsoft.com/office/powerpoint/2010/main" val="28860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CC705E-F85B-064E-98DB-7B6E7504C428}" type="datetimeFigureOut">
              <a:rPr lang="en-US" smtClean="0"/>
              <a:t>9/12/23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D2B2E-ED29-E341-9CCA-48ABB0AAC9B8}"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8836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81CC705E-F85B-064E-98DB-7B6E7504C428}" type="datetimeFigureOut">
              <a:rPr lang="en-US" smtClean="0"/>
              <a:t>9/12/23</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91ED2B2E-ED29-E341-9CCA-48ABB0AAC9B8}"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55227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1CC705E-F85B-064E-98DB-7B6E7504C428}" type="datetimeFigureOut">
              <a:rPr lang="en-US" smtClean="0"/>
              <a:t>9/12/23</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91ED2B2E-ED29-E341-9CCA-48ABB0AAC9B8}" type="slidenum">
              <a:rPr lang="en-US" smtClean="0"/>
              <a:t>‹#›</a:t>
            </a:fld>
            <a:endParaRPr lang="en-US"/>
          </a:p>
        </p:txBody>
      </p:sp>
    </p:spTree>
    <p:extLst>
      <p:ext uri="{BB962C8B-B14F-4D97-AF65-F5344CB8AC3E}">
        <p14:creationId xmlns:p14="http://schemas.microsoft.com/office/powerpoint/2010/main" val="20458687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bi.nlm.nih.gov/books/n/nap11617/glossary/def-item/gl11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sychcentral.com/disorders/slee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sychcentral.com/addictions/addic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8904-8B72-FA4B-8180-6F651240E028}"/>
              </a:ext>
            </a:extLst>
          </p:cNvPr>
          <p:cNvSpPr>
            <a:spLocks noGrp="1"/>
          </p:cNvSpPr>
          <p:nvPr>
            <p:ph type="ctrTitle"/>
          </p:nvPr>
        </p:nvSpPr>
        <p:spPr>
          <a:xfrm>
            <a:off x="1128403" y="945913"/>
            <a:ext cx="8637073" cy="1965729"/>
          </a:xfrm>
        </p:spPr>
        <p:txBody>
          <a:bodyPr/>
          <a:lstStyle/>
          <a:p>
            <a:r>
              <a:rPr lang="en-US" dirty="0">
                <a:solidFill>
                  <a:schemeClr val="accent1"/>
                </a:solidFill>
              </a:rPr>
              <a:t>Insomnia in Seniors</a:t>
            </a:r>
          </a:p>
        </p:txBody>
      </p:sp>
      <p:sp>
        <p:nvSpPr>
          <p:cNvPr id="3" name="Subtitle 2">
            <a:extLst>
              <a:ext uri="{FF2B5EF4-FFF2-40B4-BE49-F238E27FC236}">
                <a16:creationId xmlns:a16="http://schemas.microsoft.com/office/drawing/2014/main" id="{7150E504-43A2-AD45-95AD-EC202BA28771}"/>
              </a:ext>
            </a:extLst>
          </p:cNvPr>
          <p:cNvSpPr>
            <a:spLocks noGrp="1"/>
          </p:cNvSpPr>
          <p:nvPr>
            <p:ph type="subTitle" idx="1"/>
          </p:nvPr>
        </p:nvSpPr>
        <p:spPr/>
        <p:txBody>
          <a:bodyPr>
            <a:normAutofit fontScale="92500" lnSpcReduction="10000"/>
          </a:bodyPr>
          <a:lstStyle/>
          <a:p>
            <a:r>
              <a:rPr lang="en-US" sz="2400" b="1" dirty="0" err="1">
                <a:solidFill>
                  <a:schemeClr val="accent3">
                    <a:lumMod val="75000"/>
                  </a:schemeClr>
                </a:solidFill>
              </a:rPr>
              <a:t>Dr</a:t>
            </a:r>
            <a:r>
              <a:rPr lang="en-US" sz="2400" b="1" dirty="0">
                <a:solidFill>
                  <a:schemeClr val="accent3">
                    <a:lumMod val="75000"/>
                  </a:schemeClr>
                </a:solidFill>
              </a:rPr>
              <a:t> Ashok Krishnamoorthy</a:t>
            </a:r>
          </a:p>
          <a:p>
            <a:r>
              <a:rPr lang="en-US" sz="2400" b="1" dirty="0">
                <a:solidFill>
                  <a:schemeClr val="accent3">
                    <a:lumMod val="75000"/>
                  </a:schemeClr>
                </a:solidFill>
              </a:rPr>
              <a:t>MD FRCPC MRCPsych</a:t>
            </a:r>
          </a:p>
        </p:txBody>
      </p:sp>
    </p:spTree>
    <p:extLst>
      <p:ext uri="{BB962C8B-B14F-4D97-AF65-F5344CB8AC3E}">
        <p14:creationId xmlns:p14="http://schemas.microsoft.com/office/powerpoint/2010/main" val="401695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4228-16AA-5348-83FF-E2EDA20EBC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EF1E80-FD0C-024F-90F5-F1E1D131CE15}"/>
              </a:ext>
            </a:extLst>
          </p:cNvPr>
          <p:cNvPicPr>
            <a:picLocks noGrp="1" noChangeAspect="1"/>
          </p:cNvPicPr>
          <p:nvPr>
            <p:ph idx="1"/>
          </p:nvPr>
        </p:nvPicPr>
        <p:blipFill>
          <a:blip r:embed="rId2"/>
          <a:stretch>
            <a:fillRect/>
          </a:stretch>
        </p:blipFill>
        <p:spPr>
          <a:xfrm>
            <a:off x="1130270" y="953324"/>
            <a:ext cx="9603275" cy="5214052"/>
          </a:xfrm>
        </p:spPr>
      </p:pic>
    </p:spTree>
    <p:extLst>
      <p:ext uri="{BB962C8B-B14F-4D97-AF65-F5344CB8AC3E}">
        <p14:creationId xmlns:p14="http://schemas.microsoft.com/office/powerpoint/2010/main" val="317059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28DB-3200-5C4E-8B0C-9AF04DAD4BFE}"/>
              </a:ext>
            </a:extLst>
          </p:cNvPr>
          <p:cNvSpPr>
            <a:spLocks noGrp="1"/>
          </p:cNvSpPr>
          <p:nvPr>
            <p:ph type="title"/>
          </p:nvPr>
        </p:nvSpPr>
        <p:spPr>
          <a:xfrm>
            <a:off x="1130270" y="953325"/>
            <a:ext cx="9603275" cy="773876"/>
          </a:xfrm>
        </p:spPr>
        <p:txBody>
          <a:bodyPr/>
          <a:lstStyle/>
          <a:p>
            <a:pPr algn="ctr"/>
            <a:r>
              <a:rPr lang="en-US" b="1" dirty="0"/>
              <a:t>Aging and Sleep </a:t>
            </a:r>
          </a:p>
        </p:txBody>
      </p:sp>
      <p:sp>
        <p:nvSpPr>
          <p:cNvPr id="3" name="Content Placeholder 2">
            <a:extLst>
              <a:ext uri="{FF2B5EF4-FFF2-40B4-BE49-F238E27FC236}">
                <a16:creationId xmlns:a16="http://schemas.microsoft.com/office/drawing/2014/main" id="{5016AB44-5D76-6840-A429-4F9DEFB6884A}"/>
              </a:ext>
            </a:extLst>
          </p:cNvPr>
          <p:cNvSpPr>
            <a:spLocks noGrp="1"/>
          </p:cNvSpPr>
          <p:nvPr>
            <p:ph idx="1"/>
          </p:nvPr>
        </p:nvSpPr>
        <p:spPr>
          <a:xfrm>
            <a:off x="1130270" y="1409700"/>
            <a:ext cx="9603275" cy="4622799"/>
          </a:xfrm>
        </p:spPr>
        <p:txBody>
          <a:bodyPr>
            <a:normAutofit/>
          </a:bodyPr>
          <a:lstStyle/>
          <a:p>
            <a:r>
              <a:rPr lang="en-CA" sz="2400" dirty="0"/>
              <a:t>The total sleep time (TST) decreases with age</a:t>
            </a:r>
          </a:p>
          <a:p>
            <a:r>
              <a:rPr lang="en-CA" sz="2400" dirty="0"/>
              <a:t>Approximately 10 – 12 minutes reduction per decade of age in the adult population</a:t>
            </a:r>
          </a:p>
          <a:p>
            <a:r>
              <a:rPr lang="en-CA" sz="2400" dirty="0"/>
              <a:t>Modest increase in sleep latency</a:t>
            </a:r>
          </a:p>
          <a:p>
            <a:r>
              <a:rPr lang="en-CA" sz="2400" dirty="0"/>
              <a:t>Decreased sleep efficiency and quality</a:t>
            </a:r>
          </a:p>
          <a:p>
            <a:r>
              <a:rPr lang="en-CA" sz="2400" dirty="0"/>
              <a:t>progressive decrease in </a:t>
            </a:r>
            <a:r>
              <a:rPr lang="en-CA" sz="2400" dirty="0">
                <a:hlinkClick r:id="rId2"/>
              </a:rPr>
              <a:t>SWS</a:t>
            </a:r>
            <a:r>
              <a:rPr lang="en-CA" sz="2400" dirty="0"/>
              <a:t> is one of the most prominent changes with aging ( more so in men)</a:t>
            </a:r>
          </a:p>
          <a:p>
            <a:r>
              <a:rPr lang="en-CA" sz="2400" dirty="0"/>
              <a:t>Increased bouts of wakefulness</a:t>
            </a:r>
            <a:endParaRPr lang="en-US" sz="2400" dirty="0"/>
          </a:p>
        </p:txBody>
      </p:sp>
    </p:spTree>
    <p:extLst>
      <p:ext uri="{BB962C8B-B14F-4D97-AF65-F5344CB8AC3E}">
        <p14:creationId xmlns:p14="http://schemas.microsoft.com/office/powerpoint/2010/main" val="227711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04F-83D0-DA40-BD3B-5DF386C277B5}"/>
              </a:ext>
            </a:extLst>
          </p:cNvPr>
          <p:cNvSpPr>
            <a:spLocks noGrp="1"/>
          </p:cNvSpPr>
          <p:nvPr>
            <p:ph type="title"/>
          </p:nvPr>
        </p:nvSpPr>
        <p:spPr>
          <a:xfrm>
            <a:off x="1130270" y="851724"/>
            <a:ext cx="9603275" cy="1049235"/>
          </a:xfrm>
        </p:spPr>
        <p:txBody>
          <a:bodyPr/>
          <a:lstStyle/>
          <a:p>
            <a:r>
              <a:rPr lang="en-US" dirty="0"/>
              <a:t>Sleep generating                   Wake generating </a:t>
            </a:r>
          </a:p>
        </p:txBody>
      </p:sp>
      <p:pic>
        <p:nvPicPr>
          <p:cNvPr id="5" name="Content Placeholder 4">
            <a:extLst>
              <a:ext uri="{FF2B5EF4-FFF2-40B4-BE49-F238E27FC236}">
                <a16:creationId xmlns:a16="http://schemas.microsoft.com/office/drawing/2014/main" id="{F6E3E125-140D-484B-BC5B-6803D7A29B3C}"/>
              </a:ext>
            </a:extLst>
          </p:cNvPr>
          <p:cNvPicPr>
            <a:picLocks noGrp="1" noChangeAspect="1"/>
          </p:cNvPicPr>
          <p:nvPr>
            <p:ph idx="1"/>
          </p:nvPr>
        </p:nvPicPr>
        <p:blipFill>
          <a:blip r:embed="rId2"/>
          <a:stretch>
            <a:fillRect/>
          </a:stretch>
        </p:blipFill>
        <p:spPr>
          <a:xfrm>
            <a:off x="1130271" y="1790700"/>
            <a:ext cx="9603274" cy="4318000"/>
          </a:xfrm>
        </p:spPr>
      </p:pic>
    </p:spTree>
    <p:extLst>
      <p:ext uri="{BB962C8B-B14F-4D97-AF65-F5344CB8AC3E}">
        <p14:creationId xmlns:p14="http://schemas.microsoft.com/office/powerpoint/2010/main" val="228143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F18A-CACB-9448-9017-20081D9CB9E7}"/>
              </a:ext>
            </a:extLst>
          </p:cNvPr>
          <p:cNvSpPr>
            <a:spLocks noGrp="1"/>
          </p:cNvSpPr>
          <p:nvPr>
            <p:ph type="title"/>
          </p:nvPr>
        </p:nvSpPr>
        <p:spPr>
          <a:xfrm>
            <a:off x="1130270" y="787401"/>
            <a:ext cx="9603275" cy="622300"/>
          </a:xfrm>
        </p:spPr>
        <p:txBody>
          <a:bodyPr/>
          <a:lstStyle/>
          <a:p>
            <a:pPr algn="ctr"/>
            <a:r>
              <a:rPr lang="en-US" dirty="0"/>
              <a:t>Regensburg Insomnia Scale (RIS)</a:t>
            </a:r>
          </a:p>
        </p:txBody>
      </p:sp>
      <p:pic>
        <p:nvPicPr>
          <p:cNvPr id="9" name="Content Placeholder 8">
            <a:extLst>
              <a:ext uri="{FF2B5EF4-FFF2-40B4-BE49-F238E27FC236}">
                <a16:creationId xmlns:a16="http://schemas.microsoft.com/office/drawing/2014/main" id="{93B98640-7E37-284F-8FE0-B97DAE6EA7C2}"/>
              </a:ext>
            </a:extLst>
          </p:cNvPr>
          <p:cNvPicPr>
            <a:picLocks noGrp="1" noChangeAspect="1"/>
          </p:cNvPicPr>
          <p:nvPr>
            <p:ph idx="1"/>
          </p:nvPr>
        </p:nvPicPr>
        <p:blipFill>
          <a:blip r:embed="rId2"/>
          <a:stretch>
            <a:fillRect/>
          </a:stretch>
        </p:blipFill>
        <p:spPr>
          <a:xfrm>
            <a:off x="1130270" y="1308100"/>
            <a:ext cx="9603275" cy="4826000"/>
          </a:xfrm>
        </p:spPr>
      </p:pic>
    </p:spTree>
    <p:extLst>
      <p:ext uri="{BB962C8B-B14F-4D97-AF65-F5344CB8AC3E}">
        <p14:creationId xmlns:p14="http://schemas.microsoft.com/office/powerpoint/2010/main" val="115967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9BAD-D2A7-3144-9F60-275856B1B9E0}"/>
              </a:ext>
            </a:extLst>
          </p:cNvPr>
          <p:cNvSpPr>
            <a:spLocks noGrp="1"/>
          </p:cNvSpPr>
          <p:nvPr>
            <p:ph type="title"/>
          </p:nvPr>
        </p:nvSpPr>
        <p:spPr/>
        <p:txBody>
          <a:bodyPr/>
          <a:lstStyle/>
          <a:p>
            <a:pPr algn="ctr"/>
            <a:r>
              <a:rPr lang="en-US" dirty="0"/>
              <a:t>Regensburg Insomnia Scale (RIS)-2</a:t>
            </a:r>
          </a:p>
        </p:txBody>
      </p:sp>
      <p:pic>
        <p:nvPicPr>
          <p:cNvPr id="5" name="Content Placeholder 4">
            <a:extLst>
              <a:ext uri="{FF2B5EF4-FFF2-40B4-BE49-F238E27FC236}">
                <a16:creationId xmlns:a16="http://schemas.microsoft.com/office/drawing/2014/main" id="{DE255DB0-4DC7-A646-888D-E9376DAFE553}"/>
              </a:ext>
            </a:extLst>
          </p:cNvPr>
          <p:cNvPicPr>
            <a:picLocks noGrp="1" noChangeAspect="1"/>
          </p:cNvPicPr>
          <p:nvPr>
            <p:ph idx="1"/>
          </p:nvPr>
        </p:nvPicPr>
        <p:blipFill>
          <a:blip r:embed="rId2"/>
          <a:stretch>
            <a:fillRect/>
          </a:stretch>
        </p:blipFill>
        <p:spPr>
          <a:xfrm>
            <a:off x="825500" y="1473200"/>
            <a:ext cx="10058400" cy="4610100"/>
          </a:xfrm>
        </p:spPr>
      </p:pic>
    </p:spTree>
    <p:extLst>
      <p:ext uri="{BB962C8B-B14F-4D97-AF65-F5344CB8AC3E}">
        <p14:creationId xmlns:p14="http://schemas.microsoft.com/office/powerpoint/2010/main" val="254744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8B53-24EB-7D4D-97D5-DF82A5EB40AB}"/>
              </a:ext>
            </a:extLst>
          </p:cNvPr>
          <p:cNvSpPr>
            <a:spLocks noGrp="1"/>
          </p:cNvSpPr>
          <p:nvPr>
            <p:ph type="title"/>
          </p:nvPr>
        </p:nvSpPr>
        <p:spPr/>
        <p:txBody>
          <a:bodyPr/>
          <a:lstStyle/>
          <a:p>
            <a:pPr algn="ctr"/>
            <a:r>
              <a:rPr lang="en-US" b="1" dirty="0"/>
              <a:t>Insomnia in Elderly </a:t>
            </a:r>
          </a:p>
        </p:txBody>
      </p:sp>
      <p:sp>
        <p:nvSpPr>
          <p:cNvPr id="3" name="Content Placeholder 2">
            <a:extLst>
              <a:ext uri="{FF2B5EF4-FFF2-40B4-BE49-F238E27FC236}">
                <a16:creationId xmlns:a16="http://schemas.microsoft.com/office/drawing/2014/main" id="{5BE1EBBF-CA99-F74E-8B45-73C705EAB848}"/>
              </a:ext>
            </a:extLst>
          </p:cNvPr>
          <p:cNvSpPr>
            <a:spLocks noGrp="1"/>
          </p:cNvSpPr>
          <p:nvPr>
            <p:ph idx="1"/>
          </p:nvPr>
        </p:nvSpPr>
        <p:spPr/>
        <p:txBody>
          <a:bodyPr/>
          <a:lstStyle/>
          <a:p>
            <a:r>
              <a:rPr lang="en-US" dirty="0"/>
              <a:t>Most common sleep complaint</a:t>
            </a:r>
          </a:p>
          <a:p>
            <a:r>
              <a:rPr lang="en-US" dirty="0"/>
              <a:t>Prevalence 20-40 % (9-15% in Adult population)</a:t>
            </a:r>
          </a:p>
          <a:p>
            <a:endParaRPr lang="en-US" dirty="0"/>
          </a:p>
        </p:txBody>
      </p:sp>
    </p:spTree>
    <p:extLst>
      <p:ext uri="{BB962C8B-B14F-4D97-AF65-F5344CB8AC3E}">
        <p14:creationId xmlns:p14="http://schemas.microsoft.com/office/powerpoint/2010/main" val="119023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512C-D14D-384C-BA37-EBC7F0564ED9}"/>
              </a:ext>
            </a:extLst>
          </p:cNvPr>
          <p:cNvSpPr>
            <a:spLocks noGrp="1"/>
          </p:cNvSpPr>
          <p:nvPr>
            <p:ph type="title"/>
          </p:nvPr>
        </p:nvSpPr>
        <p:spPr/>
        <p:txBody>
          <a:bodyPr>
            <a:normAutofit/>
          </a:bodyPr>
          <a:lstStyle/>
          <a:p>
            <a:pPr algn="ctr"/>
            <a:r>
              <a:rPr lang="en-US" sz="3600" b="1" dirty="0"/>
              <a:t>Insomnia - consequences</a:t>
            </a:r>
          </a:p>
        </p:txBody>
      </p:sp>
      <p:sp>
        <p:nvSpPr>
          <p:cNvPr id="3" name="Content Placeholder 2">
            <a:extLst>
              <a:ext uri="{FF2B5EF4-FFF2-40B4-BE49-F238E27FC236}">
                <a16:creationId xmlns:a16="http://schemas.microsoft.com/office/drawing/2014/main" id="{C0D3AEC4-8960-924C-8CC9-D918A4A0EDB5}"/>
              </a:ext>
            </a:extLst>
          </p:cNvPr>
          <p:cNvSpPr>
            <a:spLocks noGrp="1"/>
          </p:cNvSpPr>
          <p:nvPr>
            <p:ph idx="1"/>
          </p:nvPr>
        </p:nvSpPr>
        <p:spPr>
          <a:xfrm>
            <a:off x="1130270" y="1778000"/>
            <a:ext cx="9603275" cy="4305300"/>
          </a:xfrm>
        </p:spPr>
        <p:txBody>
          <a:bodyPr>
            <a:normAutofit/>
          </a:bodyPr>
          <a:lstStyle/>
          <a:p>
            <a:r>
              <a:rPr lang="en-CA" sz="2400" dirty="0"/>
              <a:t>Fatigue</a:t>
            </a:r>
          </a:p>
          <a:p>
            <a:r>
              <a:rPr lang="en-CA" sz="2400" dirty="0"/>
              <a:t>mood changes</a:t>
            </a:r>
          </a:p>
          <a:p>
            <a:r>
              <a:rPr lang="en-CA" sz="2400" dirty="0"/>
              <a:t>poor cognition</a:t>
            </a:r>
          </a:p>
          <a:p>
            <a:r>
              <a:rPr lang="en-CA" sz="2400" dirty="0"/>
              <a:t>daytime sleepiness and impairment in functioning. </a:t>
            </a:r>
          </a:p>
          <a:p>
            <a:r>
              <a:rPr lang="en-CA" sz="2400" dirty="0"/>
              <a:t>increased chances of developing mental illness</a:t>
            </a:r>
          </a:p>
          <a:p>
            <a:r>
              <a:rPr lang="en-CA" sz="2400" dirty="0"/>
              <a:t>Accidents</a:t>
            </a:r>
          </a:p>
          <a:p>
            <a:r>
              <a:rPr lang="en-CA" sz="2400" dirty="0"/>
              <a:t>poorer quality of life, and greater health‐ care utilization</a:t>
            </a:r>
            <a:r>
              <a:rPr lang="en-CA" dirty="0"/>
              <a:t>.</a:t>
            </a:r>
            <a:endParaRPr lang="en-US" dirty="0"/>
          </a:p>
        </p:txBody>
      </p:sp>
    </p:spTree>
    <p:extLst>
      <p:ext uri="{BB962C8B-B14F-4D97-AF65-F5344CB8AC3E}">
        <p14:creationId xmlns:p14="http://schemas.microsoft.com/office/powerpoint/2010/main" val="116183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9EB8-84C1-5042-992E-0A576C807CBF}"/>
              </a:ext>
            </a:extLst>
          </p:cNvPr>
          <p:cNvSpPr>
            <a:spLocks noGrp="1"/>
          </p:cNvSpPr>
          <p:nvPr>
            <p:ph type="title"/>
          </p:nvPr>
        </p:nvSpPr>
        <p:spPr/>
        <p:txBody>
          <a:bodyPr>
            <a:normAutofit/>
          </a:bodyPr>
          <a:lstStyle/>
          <a:p>
            <a:pPr algn="ctr"/>
            <a:r>
              <a:rPr lang="en-US" sz="3600" b="1" dirty="0"/>
              <a:t>Evaluation</a:t>
            </a:r>
          </a:p>
        </p:txBody>
      </p:sp>
      <p:sp>
        <p:nvSpPr>
          <p:cNvPr id="3" name="Content Placeholder 2">
            <a:extLst>
              <a:ext uri="{FF2B5EF4-FFF2-40B4-BE49-F238E27FC236}">
                <a16:creationId xmlns:a16="http://schemas.microsoft.com/office/drawing/2014/main" id="{A83D4050-D66F-1348-BA66-920E56DC8751}"/>
              </a:ext>
            </a:extLst>
          </p:cNvPr>
          <p:cNvSpPr>
            <a:spLocks noGrp="1"/>
          </p:cNvSpPr>
          <p:nvPr>
            <p:ph idx="1"/>
          </p:nvPr>
        </p:nvSpPr>
        <p:spPr/>
        <p:txBody>
          <a:bodyPr>
            <a:normAutofit/>
          </a:bodyPr>
          <a:lstStyle/>
          <a:p>
            <a:r>
              <a:rPr lang="en-US" sz="2400" dirty="0"/>
              <a:t>Detailed sleep history including from the partner /spouse</a:t>
            </a:r>
          </a:p>
          <a:p>
            <a:r>
              <a:rPr lang="en-US" sz="2400" dirty="0"/>
              <a:t>Medical history</a:t>
            </a:r>
          </a:p>
          <a:p>
            <a:r>
              <a:rPr lang="en-US" sz="2400" dirty="0"/>
              <a:t>Psychiatric history </a:t>
            </a:r>
          </a:p>
        </p:txBody>
      </p:sp>
    </p:spTree>
    <p:extLst>
      <p:ext uri="{BB962C8B-B14F-4D97-AF65-F5344CB8AC3E}">
        <p14:creationId xmlns:p14="http://schemas.microsoft.com/office/powerpoint/2010/main" val="367979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4CE5-B0CA-2F4F-AD42-1A4273546E03}"/>
              </a:ext>
            </a:extLst>
          </p:cNvPr>
          <p:cNvSpPr>
            <a:spLocks noGrp="1"/>
          </p:cNvSpPr>
          <p:nvPr>
            <p:ph type="title"/>
          </p:nvPr>
        </p:nvSpPr>
        <p:spPr>
          <a:xfrm>
            <a:off x="889639" y="0"/>
            <a:ext cx="9603275" cy="1049235"/>
          </a:xfrm>
        </p:spPr>
        <p:txBody>
          <a:bodyPr/>
          <a:lstStyle/>
          <a:p>
            <a:pPr algn="ctr"/>
            <a:r>
              <a:rPr lang="en-US" b="1" dirty="0"/>
              <a:t>Sleep history</a:t>
            </a:r>
          </a:p>
        </p:txBody>
      </p:sp>
      <p:sp>
        <p:nvSpPr>
          <p:cNvPr id="3" name="Content Placeholder 2">
            <a:extLst>
              <a:ext uri="{FF2B5EF4-FFF2-40B4-BE49-F238E27FC236}">
                <a16:creationId xmlns:a16="http://schemas.microsoft.com/office/drawing/2014/main" id="{A26CA6A9-24B0-B848-931D-70184F0F3977}"/>
              </a:ext>
            </a:extLst>
          </p:cNvPr>
          <p:cNvSpPr>
            <a:spLocks noGrp="1"/>
          </p:cNvSpPr>
          <p:nvPr>
            <p:ph idx="1"/>
          </p:nvPr>
        </p:nvSpPr>
        <p:spPr>
          <a:xfrm>
            <a:off x="1130270" y="854243"/>
            <a:ext cx="9734246" cy="5269831"/>
          </a:xfrm>
        </p:spPr>
        <p:txBody>
          <a:bodyPr>
            <a:normAutofit fontScale="92500" lnSpcReduction="10000"/>
          </a:bodyPr>
          <a:lstStyle/>
          <a:p>
            <a:r>
              <a:rPr lang="en-US" dirty="0"/>
              <a:t>Lifelong pattern of sleep, duration of sleep</a:t>
            </a:r>
          </a:p>
          <a:p>
            <a:r>
              <a:rPr lang="en-US" dirty="0"/>
              <a:t>long sleeper Vs short sleeper</a:t>
            </a:r>
          </a:p>
          <a:p>
            <a:r>
              <a:rPr lang="en-US" dirty="0"/>
              <a:t>Difficulty falling asleep</a:t>
            </a:r>
          </a:p>
          <a:p>
            <a:r>
              <a:rPr lang="en-US" dirty="0"/>
              <a:t>Waking up early (More than 30 mins )</a:t>
            </a:r>
          </a:p>
          <a:p>
            <a:r>
              <a:rPr lang="en-US" dirty="0"/>
              <a:t>Fragmented/ frequent awakening and taking more than 20 mins to fall asleep again</a:t>
            </a:r>
          </a:p>
          <a:p>
            <a:r>
              <a:rPr lang="en-US" dirty="0"/>
              <a:t>Not feeling rested in the morning</a:t>
            </a:r>
          </a:p>
          <a:p>
            <a:r>
              <a:rPr lang="en-US" dirty="0"/>
              <a:t>Day time tiredness, fatigue, irritability</a:t>
            </a:r>
          </a:p>
          <a:p>
            <a:r>
              <a:rPr lang="en-US" dirty="0"/>
              <a:t>Day time naps /sleepiness/poor concentration</a:t>
            </a:r>
          </a:p>
          <a:p>
            <a:r>
              <a:rPr lang="en-US" dirty="0"/>
              <a:t>Loud </a:t>
            </a:r>
            <a:r>
              <a:rPr lang="en-US" dirty="0" err="1"/>
              <a:t>snoring,apneic</a:t>
            </a:r>
            <a:r>
              <a:rPr lang="en-US" dirty="0"/>
              <a:t> spells, sleep related limb movements</a:t>
            </a:r>
          </a:p>
          <a:p>
            <a:r>
              <a:rPr lang="en-US" dirty="0"/>
              <a:t>Night mares /vivid dreams/enacting dreams</a:t>
            </a:r>
          </a:p>
          <a:p>
            <a:r>
              <a:rPr lang="en-US" dirty="0"/>
              <a:t>Sleep talking /sleep walking </a:t>
            </a:r>
          </a:p>
        </p:txBody>
      </p:sp>
    </p:spTree>
    <p:extLst>
      <p:ext uri="{BB962C8B-B14F-4D97-AF65-F5344CB8AC3E}">
        <p14:creationId xmlns:p14="http://schemas.microsoft.com/office/powerpoint/2010/main" val="347599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BF8C-CF0B-3547-845E-689FABA8683C}"/>
              </a:ext>
            </a:extLst>
          </p:cNvPr>
          <p:cNvSpPr>
            <a:spLocks noGrp="1"/>
          </p:cNvSpPr>
          <p:nvPr>
            <p:ph type="title"/>
          </p:nvPr>
        </p:nvSpPr>
        <p:spPr>
          <a:xfrm>
            <a:off x="985892" y="123843"/>
            <a:ext cx="9603275" cy="1049235"/>
          </a:xfrm>
        </p:spPr>
        <p:txBody>
          <a:bodyPr/>
          <a:lstStyle/>
          <a:p>
            <a:pPr algn="ctr"/>
            <a:r>
              <a:rPr lang="en-US" b="1" dirty="0"/>
              <a:t>Medical history</a:t>
            </a:r>
          </a:p>
        </p:txBody>
      </p:sp>
      <p:pic>
        <p:nvPicPr>
          <p:cNvPr id="9" name="Content Placeholder 8">
            <a:extLst>
              <a:ext uri="{FF2B5EF4-FFF2-40B4-BE49-F238E27FC236}">
                <a16:creationId xmlns:a16="http://schemas.microsoft.com/office/drawing/2014/main" id="{C1741ABB-A48A-3E46-A576-99431457ADB8}"/>
              </a:ext>
            </a:extLst>
          </p:cNvPr>
          <p:cNvPicPr>
            <a:picLocks noGrp="1"/>
          </p:cNvPicPr>
          <p:nvPr>
            <p:ph idx="1"/>
          </p:nvPr>
        </p:nvPicPr>
        <p:blipFill>
          <a:blip r:embed="rId2"/>
          <a:stretch>
            <a:fillRect/>
          </a:stretch>
        </p:blipFill>
        <p:spPr>
          <a:xfrm>
            <a:off x="2368295" y="812131"/>
            <a:ext cx="6838468" cy="5400000"/>
          </a:xfrm>
        </p:spPr>
      </p:pic>
    </p:spTree>
    <p:extLst>
      <p:ext uri="{BB962C8B-B14F-4D97-AF65-F5344CB8AC3E}">
        <p14:creationId xmlns:p14="http://schemas.microsoft.com/office/powerpoint/2010/main" val="98263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34C5-07E7-D041-A70C-752C04499A96}"/>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554F47A0-2A0A-0442-A5E7-5B18B3ED01FC}"/>
              </a:ext>
            </a:extLst>
          </p:cNvPr>
          <p:cNvSpPr>
            <a:spLocks noGrp="1"/>
          </p:cNvSpPr>
          <p:nvPr>
            <p:ph idx="1"/>
          </p:nvPr>
        </p:nvSpPr>
        <p:spPr/>
        <p:txBody>
          <a:bodyPr>
            <a:normAutofit/>
          </a:bodyPr>
          <a:lstStyle/>
          <a:p>
            <a:r>
              <a:rPr lang="en-US" sz="2800" dirty="0"/>
              <a:t>Speaker fee – AbbVie, EISAI, Lundbeck</a:t>
            </a:r>
          </a:p>
          <a:p>
            <a:r>
              <a:rPr lang="en-US" sz="2800" dirty="0"/>
              <a:t>Honoraria for Advisory board - AbbVie</a:t>
            </a:r>
          </a:p>
        </p:txBody>
      </p:sp>
    </p:spTree>
    <p:extLst>
      <p:ext uri="{BB962C8B-B14F-4D97-AF65-F5344CB8AC3E}">
        <p14:creationId xmlns:p14="http://schemas.microsoft.com/office/powerpoint/2010/main" val="1124370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C803-49CC-D944-84D2-38D7D1EBB028}"/>
              </a:ext>
            </a:extLst>
          </p:cNvPr>
          <p:cNvSpPr>
            <a:spLocks noGrp="1"/>
          </p:cNvSpPr>
          <p:nvPr>
            <p:ph type="title"/>
          </p:nvPr>
        </p:nvSpPr>
        <p:spPr>
          <a:xfrm>
            <a:off x="1041370" y="139700"/>
            <a:ext cx="9603275" cy="1265959"/>
          </a:xfrm>
        </p:spPr>
        <p:txBody>
          <a:bodyPr/>
          <a:lstStyle/>
          <a:p>
            <a:pPr algn="ctr"/>
            <a:r>
              <a:rPr lang="en-US" b="1" dirty="0"/>
              <a:t>Medications</a:t>
            </a:r>
          </a:p>
        </p:txBody>
      </p:sp>
      <p:pic>
        <p:nvPicPr>
          <p:cNvPr id="5" name="Content Placeholder 4">
            <a:extLst>
              <a:ext uri="{FF2B5EF4-FFF2-40B4-BE49-F238E27FC236}">
                <a16:creationId xmlns:a16="http://schemas.microsoft.com/office/drawing/2014/main" id="{F0D24642-0BAE-9D4A-BF5D-2DB662442271}"/>
              </a:ext>
            </a:extLst>
          </p:cNvPr>
          <p:cNvPicPr>
            <a:picLocks noGrp="1" noChangeAspect="1"/>
          </p:cNvPicPr>
          <p:nvPr>
            <p:ph idx="1"/>
          </p:nvPr>
        </p:nvPicPr>
        <p:blipFill>
          <a:blip r:embed="rId2"/>
          <a:stretch>
            <a:fillRect/>
          </a:stretch>
        </p:blipFill>
        <p:spPr>
          <a:xfrm>
            <a:off x="2317616" y="772679"/>
            <a:ext cx="6840000" cy="5783929"/>
          </a:xfrm>
        </p:spPr>
      </p:pic>
    </p:spTree>
    <p:extLst>
      <p:ext uri="{BB962C8B-B14F-4D97-AF65-F5344CB8AC3E}">
        <p14:creationId xmlns:p14="http://schemas.microsoft.com/office/powerpoint/2010/main" val="181710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1D5-A0AE-1845-89B4-AA4DCCD82BA9}"/>
              </a:ext>
            </a:extLst>
          </p:cNvPr>
          <p:cNvSpPr>
            <a:spLocks noGrp="1"/>
          </p:cNvSpPr>
          <p:nvPr>
            <p:ph type="title"/>
          </p:nvPr>
        </p:nvSpPr>
        <p:spPr>
          <a:xfrm>
            <a:off x="1130270" y="88901"/>
            <a:ext cx="9603275" cy="838200"/>
          </a:xfrm>
        </p:spPr>
        <p:txBody>
          <a:bodyPr/>
          <a:lstStyle/>
          <a:p>
            <a:pPr algn="ctr"/>
            <a:r>
              <a:rPr lang="en-US" b="1" dirty="0"/>
              <a:t>Psychiatric Disorders</a:t>
            </a:r>
          </a:p>
        </p:txBody>
      </p:sp>
      <p:pic>
        <p:nvPicPr>
          <p:cNvPr id="13" name="Content Placeholder 12">
            <a:extLst>
              <a:ext uri="{FF2B5EF4-FFF2-40B4-BE49-F238E27FC236}">
                <a16:creationId xmlns:a16="http://schemas.microsoft.com/office/drawing/2014/main" id="{D986221F-E28C-9247-86C8-99E529A33DA6}"/>
              </a:ext>
            </a:extLst>
          </p:cNvPr>
          <p:cNvPicPr>
            <a:picLocks noGrp="1"/>
          </p:cNvPicPr>
          <p:nvPr>
            <p:ph idx="1"/>
          </p:nvPr>
        </p:nvPicPr>
        <p:blipFill>
          <a:blip r:embed="rId2"/>
          <a:stretch>
            <a:fillRect/>
          </a:stretch>
        </p:blipFill>
        <p:spPr>
          <a:xfrm>
            <a:off x="2863942" y="715878"/>
            <a:ext cx="5400000" cy="5400000"/>
          </a:xfrm>
        </p:spPr>
      </p:pic>
    </p:spTree>
    <p:extLst>
      <p:ext uri="{BB962C8B-B14F-4D97-AF65-F5344CB8AC3E}">
        <p14:creationId xmlns:p14="http://schemas.microsoft.com/office/powerpoint/2010/main" val="298492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BBED-E2BA-864C-AEC1-50B52282C726}"/>
              </a:ext>
            </a:extLst>
          </p:cNvPr>
          <p:cNvSpPr>
            <a:spLocks noGrp="1"/>
          </p:cNvSpPr>
          <p:nvPr>
            <p:ph type="title"/>
          </p:nvPr>
        </p:nvSpPr>
        <p:spPr>
          <a:xfrm>
            <a:off x="1199616" y="120316"/>
            <a:ext cx="9603275" cy="529389"/>
          </a:xfrm>
        </p:spPr>
        <p:txBody>
          <a:bodyPr>
            <a:normAutofit fontScale="90000"/>
          </a:bodyPr>
          <a:lstStyle/>
          <a:p>
            <a:pPr algn="ctr"/>
            <a:r>
              <a:rPr lang="en-US" b="1" dirty="0"/>
              <a:t>Algorithm for sleep complaints</a:t>
            </a:r>
          </a:p>
        </p:txBody>
      </p:sp>
      <p:pic>
        <p:nvPicPr>
          <p:cNvPr id="5" name="Content Placeholder 4">
            <a:extLst>
              <a:ext uri="{FF2B5EF4-FFF2-40B4-BE49-F238E27FC236}">
                <a16:creationId xmlns:a16="http://schemas.microsoft.com/office/drawing/2014/main" id="{0F368FBC-F43C-004E-9B30-842A8A88529A}"/>
              </a:ext>
            </a:extLst>
          </p:cNvPr>
          <p:cNvPicPr>
            <a:picLocks noGrp="1"/>
          </p:cNvPicPr>
          <p:nvPr>
            <p:ph idx="1"/>
          </p:nvPr>
        </p:nvPicPr>
        <p:blipFill>
          <a:blip r:embed="rId2"/>
          <a:stretch>
            <a:fillRect/>
          </a:stretch>
        </p:blipFill>
        <p:spPr>
          <a:xfrm>
            <a:off x="1501254" y="785180"/>
            <a:ext cx="9000000" cy="5400000"/>
          </a:xfrm>
        </p:spPr>
      </p:pic>
    </p:spTree>
    <p:extLst>
      <p:ext uri="{BB962C8B-B14F-4D97-AF65-F5344CB8AC3E}">
        <p14:creationId xmlns:p14="http://schemas.microsoft.com/office/powerpoint/2010/main" val="158920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B31-E846-E94F-9952-824867DFEB58}"/>
              </a:ext>
            </a:extLst>
          </p:cNvPr>
          <p:cNvSpPr>
            <a:spLocks noGrp="1"/>
          </p:cNvSpPr>
          <p:nvPr>
            <p:ph type="title"/>
          </p:nvPr>
        </p:nvSpPr>
        <p:spPr/>
        <p:txBody>
          <a:bodyPr/>
          <a:lstStyle/>
          <a:p>
            <a:pPr algn="ctr"/>
            <a:r>
              <a:rPr lang="en-US" b="1" dirty="0"/>
              <a:t>Treatment Approaches</a:t>
            </a:r>
          </a:p>
        </p:txBody>
      </p:sp>
      <p:sp>
        <p:nvSpPr>
          <p:cNvPr id="3" name="Content Placeholder 2">
            <a:extLst>
              <a:ext uri="{FF2B5EF4-FFF2-40B4-BE49-F238E27FC236}">
                <a16:creationId xmlns:a16="http://schemas.microsoft.com/office/drawing/2014/main" id="{6930246A-EF0F-5144-B207-26F958C92562}"/>
              </a:ext>
            </a:extLst>
          </p:cNvPr>
          <p:cNvSpPr>
            <a:spLocks noGrp="1"/>
          </p:cNvSpPr>
          <p:nvPr>
            <p:ph idx="1"/>
          </p:nvPr>
        </p:nvSpPr>
        <p:spPr>
          <a:xfrm>
            <a:off x="1130270" y="1660358"/>
            <a:ext cx="9603275" cy="4295274"/>
          </a:xfrm>
        </p:spPr>
        <p:txBody>
          <a:bodyPr>
            <a:normAutofit/>
          </a:bodyPr>
          <a:lstStyle/>
          <a:p>
            <a:pPr marL="0" indent="0" algn="ctr">
              <a:buNone/>
            </a:pPr>
            <a:r>
              <a:rPr lang="en-US" b="1" dirty="0"/>
              <a:t>Sleep Hygiene </a:t>
            </a:r>
          </a:p>
          <a:p>
            <a:r>
              <a:rPr lang="en-US" sz="2400" dirty="0"/>
              <a:t> Maintain a regular sleep pattern </a:t>
            </a:r>
          </a:p>
          <a:p>
            <a:r>
              <a:rPr lang="en-US" sz="2400" dirty="0"/>
              <a:t> Avoid napping in the day </a:t>
            </a:r>
          </a:p>
          <a:p>
            <a:r>
              <a:rPr lang="en-US" sz="2400" dirty="0"/>
              <a:t> Avoid substances that can impair sleep, including caffeine, alcohol, nicotine </a:t>
            </a:r>
          </a:p>
          <a:p>
            <a:r>
              <a:rPr lang="en-US" sz="2400" dirty="0"/>
              <a:t> Establish a relaxing bedtime routine </a:t>
            </a:r>
          </a:p>
          <a:p>
            <a:r>
              <a:rPr lang="en-US" sz="2400" dirty="0"/>
              <a:t> Associate the bed with sleep (avoid watching TV, working on the computer etc. in bed) </a:t>
            </a:r>
          </a:p>
        </p:txBody>
      </p:sp>
    </p:spTree>
    <p:extLst>
      <p:ext uri="{BB962C8B-B14F-4D97-AF65-F5344CB8AC3E}">
        <p14:creationId xmlns:p14="http://schemas.microsoft.com/office/powerpoint/2010/main" val="208023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5B3D-B789-1C4E-8941-79682F57A7AA}"/>
              </a:ext>
            </a:extLst>
          </p:cNvPr>
          <p:cNvSpPr>
            <a:spLocks noGrp="1"/>
          </p:cNvSpPr>
          <p:nvPr>
            <p:ph type="title"/>
          </p:nvPr>
        </p:nvSpPr>
        <p:spPr/>
        <p:txBody>
          <a:bodyPr/>
          <a:lstStyle/>
          <a:p>
            <a:pPr algn="ctr"/>
            <a:r>
              <a:rPr lang="en-US" b="1" dirty="0"/>
              <a:t>Stimulus-Control Therapy (SCT) </a:t>
            </a:r>
          </a:p>
        </p:txBody>
      </p:sp>
      <p:sp>
        <p:nvSpPr>
          <p:cNvPr id="3" name="Content Placeholder 2">
            <a:extLst>
              <a:ext uri="{FF2B5EF4-FFF2-40B4-BE49-F238E27FC236}">
                <a16:creationId xmlns:a16="http://schemas.microsoft.com/office/drawing/2014/main" id="{8EA0694D-65A5-D140-9005-E63C11996AF1}"/>
              </a:ext>
            </a:extLst>
          </p:cNvPr>
          <p:cNvSpPr>
            <a:spLocks noGrp="1"/>
          </p:cNvSpPr>
          <p:nvPr>
            <p:ph idx="1"/>
          </p:nvPr>
        </p:nvSpPr>
        <p:spPr>
          <a:xfrm>
            <a:off x="1130270" y="1696453"/>
            <a:ext cx="9603275" cy="4211052"/>
          </a:xfrm>
        </p:spPr>
        <p:txBody>
          <a:bodyPr>
            <a:normAutofit fontScale="92500" lnSpcReduction="10000"/>
          </a:bodyPr>
          <a:lstStyle/>
          <a:p>
            <a:r>
              <a:rPr lang="en-US" sz="2400" dirty="0"/>
              <a:t>Only go to bed when sleepy </a:t>
            </a:r>
          </a:p>
          <a:p>
            <a:r>
              <a:rPr lang="en-US" sz="2400" dirty="0"/>
              <a:t> Establish a standard wake-up time </a:t>
            </a:r>
          </a:p>
          <a:p>
            <a:r>
              <a:rPr lang="en-US" sz="2400" dirty="0"/>
              <a:t>Get out of bed whenever he or she is awake for more than 15-20 minutes </a:t>
            </a:r>
          </a:p>
          <a:p>
            <a:r>
              <a:rPr lang="en-US" sz="2400" dirty="0"/>
              <a:t>Avoid reading, watching TV, eating, worrying and engaging in sleep incompatible </a:t>
            </a:r>
            <a:r>
              <a:rPr lang="en-US" sz="2400" dirty="0" err="1"/>
              <a:t>behaviours</a:t>
            </a:r>
            <a:r>
              <a:rPr lang="en-US" sz="2400" dirty="0"/>
              <a:t> in the bed and bedroom </a:t>
            </a:r>
          </a:p>
          <a:p>
            <a:r>
              <a:rPr lang="en-US" sz="2400" dirty="0"/>
              <a:t>Avoid clock watching </a:t>
            </a:r>
          </a:p>
          <a:p>
            <a:r>
              <a:rPr lang="en-US" sz="2400" dirty="0"/>
              <a:t>Maximize daylight exposure and minimize light exposure  in evening  </a:t>
            </a:r>
          </a:p>
          <a:p>
            <a:r>
              <a:rPr lang="en-US" sz="2400" dirty="0"/>
              <a:t>Avoid day time napping </a:t>
            </a:r>
          </a:p>
        </p:txBody>
      </p:sp>
    </p:spTree>
    <p:extLst>
      <p:ext uri="{BB962C8B-B14F-4D97-AF65-F5344CB8AC3E}">
        <p14:creationId xmlns:p14="http://schemas.microsoft.com/office/powerpoint/2010/main" val="162283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C7DD-6C63-B44C-9A0F-022E811FAEA2}"/>
              </a:ext>
            </a:extLst>
          </p:cNvPr>
          <p:cNvSpPr>
            <a:spLocks noGrp="1"/>
          </p:cNvSpPr>
          <p:nvPr>
            <p:ph type="title"/>
          </p:nvPr>
        </p:nvSpPr>
        <p:spPr/>
        <p:txBody>
          <a:bodyPr/>
          <a:lstStyle/>
          <a:p>
            <a:pPr algn="ctr"/>
            <a:r>
              <a:rPr lang="en-US" b="1" dirty="0"/>
              <a:t>Sleep Restriction Therapy (SRT) </a:t>
            </a:r>
          </a:p>
        </p:txBody>
      </p:sp>
      <p:sp>
        <p:nvSpPr>
          <p:cNvPr id="3" name="Content Placeholder 2">
            <a:extLst>
              <a:ext uri="{FF2B5EF4-FFF2-40B4-BE49-F238E27FC236}">
                <a16:creationId xmlns:a16="http://schemas.microsoft.com/office/drawing/2014/main" id="{53F927B0-9B3B-EE42-B585-E7FFC84B9461}"/>
              </a:ext>
            </a:extLst>
          </p:cNvPr>
          <p:cNvSpPr>
            <a:spLocks noGrp="1"/>
          </p:cNvSpPr>
          <p:nvPr>
            <p:ph idx="1"/>
          </p:nvPr>
        </p:nvSpPr>
        <p:spPr>
          <a:xfrm>
            <a:off x="1130270" y="1744580"/>
            <a:ext cx="9603275" cy="4379494"/>
          </a:xfrm>
        </p:spPr>
        <p:txBody>
          <a:bodyPr>
            <a:normAutofit fontScale="92500" lnSpcReduction="20000"/>
          </a:bodyPr>
          <a:lstStyle/>
          <a:p>
            <a:r>
              <a:rPr lang="en-US" sz="2400" dirty="0"/>
              <a:t>Step 1: Sleep log for 2-3 weeks </a:t>
            </a:r>
          </a:p>
          <a:p>
            <a:r>
              <a:rPr lang="en-US" sz="2400" dirty="0"/>
              <a:t>Step 2: Calculate the average total sleep time (TST)  </a:t>
            </a:r>
          </a:p>
          <a:p>
            <a:r>
              <a:rPr lang="en-US" sz="2400" dirty="0"/>
              <a:t>Step 3: Prescribe initial time-in-bed (TIB) at the average TST or average TST plus amount of time that is deemed to be normal nocturnal wakefulness (e.g., 30 min). TIB should not be more than 7.5 hours per night in the  elderly population  </a:t>
            </a:r>
          </a:p>
          <a:p>
            <a:r>
              <a:rPr lang="en-US" sz="2400" dirty="0"/>
              <a:t>Step 4: At follow-up sessions, typically weekly, increase TIB in 15-20 minute increments when sleep efficiency exceeds 85%. Sleep efficiency = time asleep/TIB. Note that wake-up time is fixed, so bedtime is advanced by 15-20 minutes, and bedtime should not be later than 2 a.m. </a:t>
            </a:r>
          </a:p>
        </p:txBody>
      </p:sp>
    </p:spTree>
    <p:extLst>
      <p:ext uri="{BB962C8B-B14F-4D97-AF65-F5344CB8AC3E}">
        <p14:creationId xmlns:p14="http://schemas.microsoft.com/office/powerpoint/2010/main" val="86974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8FF8-F397-E549-A4D7-B4073DDC3D45}"/>
              </a:ext>
            </a:extLst>
          </p:cNvPr>
          <p:cNvSpPr>
            <a:spLocks noGrp="1"/>
          </p:cNvSpPr>
          <p:nvPr>
            <p:ph type="title"/>
          </p:nvPr>
        </p:nvSpPr>
        <p:spPr/>
        <p:txBody>
          <a:bodyPr/>
          <a:lstStyle/>
          <a:p>
            <a:pPr algn="ctr"/>
            <a:r>
              <a:rPr lang="en-US" b="1" dirty="0"/>
              <a:t>CBT-I</a:t>
            </a:r>
          </a:p>
        </p:txBody>
      </p:sp>
      <p:sp>
        <p:nvSpPr>
          <p:cNvPr id="3" name="Content Placeholder 2">
            <a:extLst>
              <a:ext uri="{FF2B5EF4-FFF2-40B4-BE49-F238E27FC236}">
                <a16:creationId xmlns:a16="http://schemas.microsoft.com/office/drawing/2014/main" id="{7ABAD92E-8485-B747-A09E-DC44B29BA808}"/>
              </a:ext>
            </a:extLst>
          </p:cNvPr>
          <p:cNvSpPr>
            <a:spLocks noGrp="1"/>
          </p:cNvSpPr>
          <p:nvPr>
            <p:ph idx="1"/>
          </p:nvPr>
        </p:nvSpPr>
        <p:spPr>
          <a:xfrm>
            <a:off x="986590" y="1768642"/>
            <a:ext cx="9746956" cy="4571999"/>
          </a:xfrm>
        </p:spPr>
        <p:txBody>
          <a:bodyPr>
            <a:normAutofit/>
          </a:bodyPr>
          <a:lstStyle/>
          <a:p>
            <a:r>
              <a:rPr lang="en-US" dirty="0"/>
              <a:t>Cognitive therapy, sleep hygiene, relaxation training, SCT and SRT are important elements of CBT-I </a:t>
            </a:r>
          </a:p>
          <a:p>
            <a:r>
              <a:rPr lang="en-US" dirty="0"/>
              <a:t>Cognitive therapy: Identifying sleep-related maladaptive beliefs (cognitive distortion) and evaluating them using various tools, such as thought record</a:t>
            </a:r>
          </a:p>
          <a:p>
            <a:r>
              <a:rPr lang="en-CA" dirty="0"/>
              <a:t>Conditioned arousal</a:t>
            </a:r>
          </a:p>
          <a:p>
            <a:r>
              <a:rPr lang="en-CA" dirty="0"/>
              <a:t>Identifying and eliminating habits that were developed in an effort to improve sleep but have become ineffective.</a:t>
            </a:r>
          </a:p>
          <a:p>
            <a:r>
              <a:rPr lang="en-CA" dirty="0"/>
              <a:t>Reducing sleep-related worry and other sources of heightened arousal</a:t>
            </a:r>
          </a:p>
          <a:p>
            <a:pPr marL="0" indent="0">
              <a:buNone/>
            </a:pPr>
            <a:r>
              <a:rPr lang="en-US" dirty="0"/>
              <a:t> </a:t>
            </a:r>
          </a:p>
        </p:txBody>
      </p:sp>
    </p:spTree>
    <p:extLst>
      <p:ext uri="{BB962C8B-B14F-4D97-AF65-F5344CB8AC3E}">
        <p14:creationId xmlns:p14="http://schemas.microsoft.com/office/powerpoint/2010/main" val="218214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3FC9-0446-224E-AD1E-DEEDD3275D53}"/>
              </a:ext>
            </a:extLst>
          </p:cNvPr>
          <p:cNvSpPr>
            <a:spLocks noGrp="1"/>
          </p:cNvSpPr>
          <p:nvPr>
            <p:ph type="title"/>
          </p:nvPr>
        </p:nvSpPr>
        <p:spPr>
          <a:xfrm>
            <a:off x="1900990" y="105797"/>
            <a:ext cx="9987587" cy="606896"/>
          </a:xfrm>
        </p:spPr>
        <p:txBody>
          <a:bodyPr/>
          <a:lstStyle/>
          <a:p>
            <a:r>
              <a:rPr lang="en-US" b="1" dirty="0"/>
              <a:t>AASM – Non Pharmacological treatment</a:t>
            </a:r>
          </a:p>
        </p:txBody>
      </p:sp>
      <p:pic>
        <p:nvPicPr>
          <p:cNvPr id="5" name="Content Placeholder 4">
            <a:extLst>
              <a:ext uri="{FF2B5EF4-FFF2-40B4-BE49-F238E27FC236}">
                <a16:creationId xmlns:a16="http://schemas.microsoft.com/office/drawing/2014/main" id="{A217F9A7-280A-E647-9471-9760650DCFC9}"/>
              </a:ext>
            </a:extLst>
          </p:cNvPr>
          <p:cNvPicPr>
            <a:picLocks noGrp="1"/>
          </p:cNvPicPr>
          <p:nvPr>
            <p:ph idx="1"/>
          </p:nvPr>
        </p:nvPicPr>
        <p:blipFill>
          <a:blip r:embed="rId2"/>
          <a:stretch>
            <a:fillRect/>
          </a:stretch>
        </p:blipFill>
        <p:spPr>
          <a:xfrm>
            <a:off x="1937773" y="890337"/>
            <a:ext cx="7920000" cy="5222356"/>
          </a:xfrm>
        </p:spPr>
      </p:pic>
    </p:spTree>
    <p:extLst>
      <p:ext uri="{BB962C8B-B14F-4D97-AF65-F5344CB8AC3E}">
        <p14:creationId xmlns:p14="http://schemas.microsoft.com/office/powerpoint/2010/main" val="114235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8A16D-849A-D14F-A000-23141C4EB1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2CA72F-42CD-7B43-B907-F4AE5372121B}"/>
              </a:ext>
            </a:extLst>
          </p:cNvPr>
          <p:cNvPicPr>
            <a:picLocks noGrp="1"/>
          </p:cNvPicPr>
          <p:nvPr>
            <p:ph idx="1"/>
          </p:nvPr>
        </p:nvPicPr>
        <p:blipFill>
          <a:blip r:embed="rId2">
            <a:duotone>
              <a:schemeClr val="accent2">
                <a:shade val="45000"/>
                <a:satMod val="135000"/>
              </a:schemeClr>
              <a:prstClr val="white"/>
            </a:duotone>
          </a:blip>
          <a:stretch>
            <a:fillRect/>
          </a:stretch>
        </p:blipFill>
        <p:spPr>
          <a:xfrm>
            <a:off x="1415075" y="715878"/>
            <a:ext cx="8640000" cy="5400000"/>
          </a:xfrm>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3919065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0562-D311-7246-ADA3-63BD087A45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7BB002F-AF15-9E48-976C-EBD5F1DEBEB9}"/>
              </a:ext>
            </a:extLst>
          </p:cNvPr>
          <p:cNvPicPr>
            <a:picLocks noGrp="1" noChangeAspect="1"/>
          </p:cNvPicPr>
          <p:nvPr>
            <p:ph idx="1"/>
          </p:nvPr>
        </p:nvPicPr>
        <p:blipFill>
          <a:blip r:embed="rId2"/>
          <a:stretch>
            <a:fillRect/>
          </a:stretch>
        </p:blipFill>
        <p:spPr>
          <a:xfrm>
            <a:off x="1362563" y="796913"/>
            <a:ext cx="9138687" cy="5363255"/>
          </a:xfrm>
        </p:spPr>
      </p:pic>
    </p:spTree>
    <p:extLst>
      <p:ext uri="{BB962C8B-B14F-4D97-AF65-F5344CB8AC3E}">
        <p14:creationId xmlns:p14="http://schemas.microsoft.com/office/powerpoint/2010/main" val="18907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2527-7FAC-E240-8F9A-B631F4756B68}"/>
              </a:ext>
            </a:extLst>
          </p:cNvPr>
          <p:cNvSpPr>
            <a:spLocks noGrp="1"/>
          </p:cNvSpPr>
          <p:nvPr>
            <p:ph type="title"/>
          </p:nvPr>
        </p:nvSpPr>
        <p:spPr/>
        <p:txBody>
          <a:bodyPr>
            <a:normAutofit/>
          </a:bodyPr>
          <a:lstStyle/>
          <a:p>
            <a:pPr algn="ctr"/>
            <a:r>
              <a:rPr lang="en-US" sz="3600" b="1" dirty="0"/>
              <a:t>Learning objectives</a:t>
            </a:r>
          </a:p>
        </p:txBody>
      </p:sp>
      <p:sp>
        <p:nvSpPr>
          <p:cNvPr id="3" name="Content Placeholder 2">
            <a:extLst>
              <a:ext uri="{FF2B5EF4-FFF2-40B4-BE49-F238E27FC236}">
                <a16:creationId xmlns:a16="http://schemas.microsoft.com/office/drawing/2014/main" id="{915F8086-EF3B-6D44-9A90-26822D297D0F}"/>
              </a:ext>
            </a:extLst>
          </p:cNvPr>
          <p:cNvSpPr>
            <a:spLocks noGrp="1"/>
          </p:cNvSpPr>
          <p:nvPr>
            <p:ph idx="1"/>
          </p:nvPr>
        </p:nvSpPr>
        <p:spPr>
          <a:xfrm>
            <a:off x="1130270" y="1663700"/>
            <a:ext cx="9603275" cy="3802645"/>
          </a:xfrm>
        </p:spPr>
        <p:txBody>
          <a:bodyPr>
            <a:normAutofit/>
          </a:bodyPr>
          <a:lstStyle/>
          <a:p>
            <a:r>
              <a:rPr lang="en-US" sz="2800" dirty="0"/>
              <a:t>To outline key factors in the assessment of Insomnia in older adults</a:t>
            </a:r>
          </a:p>
          <a:p>
            <a:r>
              <a:rPr lang="en-US" sz="2800" dirty="0"/>
              <a:t>To familiarize practical management aspects in day to day practice</a:t>
            </a:r>
          </a:p>
          <a:p>
            <a:r>
              <a:rPr lang="en-US" sz="2800" dirty="0"/>
              <a:t>To address sleep issues in complex presentations in Seniors</a:t>
            </a:r>
          </a:p>
        </p:txBody>
      </p:sp>
    </p:spTree>
    <p:extLst>
      <p:ext uri="{BB962C8B-B14F-4D97-AF65-F5344CB8AC3E}">
        <p14:creationId xmlns:p14="http://schemas.microsoft.com/office/powerpoint/2010/main" val="127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1273-B02D-E145-AD9D-FF6C989869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565E4E-CBFB-D746-A1B6-6DAC58022E09}"/>
              </a:ext>
            </a:extLst>
          </p:cNvPr>
          <p:cNvPicPr>
            <a:picLocks noGrp="1"/>
          </p:cNvPicPr>
          <p:nvPr>
            <p:ph idx="1"/>
          </p:nvPr>
        </p:nvPicPr>
        <p:blipFill>
          <a:blip r:embed="rId2"/>
          <a:stretch>
            <a:fillRect/>
          </a:stretch>
        </p:blipFill>
        <p:spPr>
          <a:xfrm>
            <a:off x="1607714" y="745957"/>
            <a:ext cx="8041612" cy="6007594"/>
          </a:xfrm>
        </p:spPr>
      </p:pic>
    </p:spTree>
    <p:extLst>
      <p:ext uri="{BB962C8B-B14F-4D97-AF65-F5344CB8AC3E}">
        <p14:creationId xmlns:p14="http://schemas.microsoft.com/office/powerpoint/2010/main" val="4121254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418C-E62D-EA4E-BC6B-7292898DCF9E}"/>
              </a:ext>
            </a:extLst>
          </p:cNvPr>
          <p:cNvSpPr>
            <a:spLocks noGrp="1"/>
          </p:cNvSpPr>
          <p:nvPr>
            <p:ph type="title"/>
          </p:nvPr>
        </p:nvSpPr>
        <p:spPr>
          <a:xfrm>
            <a:off x="1624263" y="0"/>
            <a:ext cx="9109282" cy="709863"/>
          </a:xfrm>
        </p:spPr>
        <p:txBody>
          <a:bodyPr/>
          <a:lstStyle/>
          <a:p>
            <a:pPr algn="ctr"/>
            <a:r>
              <a:rPr lang="en-US" b="1" dirty="0"/>
              <a:t>Not recommended - AASM</a:t>
            </a:r>
          </a:p>
        </p:txBody>
      </p:sp>
      <p:pic>
        <p:nvPicPr>
          <p:cNvPr id="5" name="Content Placeholder 4">
            <a:extLst>
              <a:ext uri="{FF2B5EF4-FFF2-40B4-BE49-F238E27FC236}">
                <a16:creationId xmlns:a16="http://schemas.microsoft.com/office/drawing/2014/main" id="{9BF11CDE-529F-4E40-A6B8-7A5FFDD4EBFE}"/>
              </a:ext>
            </a:extLst>
          </p:cNvPr>
          <p:cNvPicPr>
            <a:picLocks noGrp="1"/>
          </p:cNvPicPr>
          <p:nvPr>
            <p:ph idx="1"/>
          </p:nvPr>
        </p:nvPicPr>
        <p:blipFill>
          <a:blip r:embed="rId2"/>
          <a:stretch>
            <a:fillRect/>
          </a:stretch>
        </p:blipFill>
        <p:spPr>
          <a:xfrm>
            <a:off x="1768790" y="881135"/>
            <a:ext cx="7920000" cy="5040000"/>
          </a:xfrm>
        </p:spPr>
      </p:pic>
    </p:spTree>
    <p:extLst>
      <p:ext uri="{BB962C8B-B14F-4D97-AF65-F5344CB8AC3E}">
        <p14:creationId xmlns:p14="http://schemas.microsoft.com/office/powerpoint/2010/main" val="49211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3311-EA00-A04F-BA16-94B99C603A77}"/>
              </a:ext>
            </a:extLst>
          </p:cNvPr>
          <p:cNvSpPr>
            <a:spLocks noGrp="1"/>
          </p:cNvSpPr>
          <p:nvPr>
            <p:ph type="title"/>
          </p:nvPr>
        </p:nvSpPr>
        <p:spPr>
          <a:xfrm>
            <a:off x="1130270" y="953325"/>
            <a:ext cx="9603275" cy="658908"/>
          </a:xfrm>
        </p:spPr>
        <p:txBody>
          <a:bodyPr/>
          <a:lstStyle/>
          <a:p>
            <a:pPr algn="ctr"/>
            <a:r>
              <a:rPr lang="en-US" b="1" dirty="0"/>
              <a:t>Sleep disturbances in Dementia </a:t>
            </a:r>
          </a:p>
        </p:txBody>
      </p:sp>
      <p:sp>
        <p:nvSpPr>
          <p:cNvPr id="3" name="Content Placeholder 2">
            <a:extLst>
              <a:ext uri="{FF2B5EF4-FFF2-40B4-BE49-F238E27FC236}">
                <a16:creationId xmlns:a16="http://schemas.microsoft.com/office/drawing/2014/main" id="{218BD76D-9F9C-1642-B232-1C901B3A0975}"/>
              </a:ext>
            </a:extLst>
          </p:cNvPr>
          <p:cNvSpPr>
            <a:spLocks noGrp="1"/>
          </p:cNvSpPr>
          <p:nvPr>
            <p:ph idx="1"/>
          </p:nvPr>
        </p:nvSpPr>
        <p:spPr>
          <a:xfrm>
            <a:off x="1130270" y="1612232"/>
            <a:ext cx="9603275" cy="4391525"/>
          </a:xfrm>
        </p:spPr>
        <p:txBody>
          <a:bodyPr>
            <a:normAutofit/>
          </a:bodyPr>
          <a:lstStyle/>
          <a:p>
            <a:pPr algn="ctr"/>
            <a:r>
              <a:rPr lang="en-US" b="1" u="sng" dirty="0"/>
              <a:t>Cochrane Review </a:t>
            </a:r>
          </a:p>
          <a:p>
            <a:r>
              <a:rPr lang="en-US" sz="2400" b="1" u="sng" dirty="0"/>
              <a:t>Trazodone -</a:t>
            </a:r>
            <a:r>
              <a:rPr lang="en-CA" sz="2400" dirty="0"/>
              <a:t>increase the total time spent asleep each night ,may improve sleep efficiency, slightly reduced the time spent awake at night </a:t>
            </a:r>
          </a:p>
          <a:p>
            <a:r>
              <a:rPr lang="en-CA" sz="2400" b="1" u="sng" dirty="0"/>
              <a:t>Orexin antagonists -</a:t>
            </a:r>
            <a:r>
              <a:rPr lang="en-CA" sz="2400" dirty="0"/>
              <a:t>participants slept longer at night and spent 15 minutes less time awake after first falling asleep. There was also a small increase in sleep efficiency</a:t>
            </a:r>
          </a:p>
          <a:p>
            <a:r>
              <a:rPr lang="en-CA" sz="2400" b="1" u="sng" dirty="0"/>
              <a:t>Melatonin - </a:t>
            </a:r>
            <a:r>
              <a:rPr lang="en-CA" sz="2400" dirty="0"/>
              <a:t>no evidence that melatonin improved sleep in people with dementia due to Alzheimer's disease</a:t>
            </a:r>
            <a:endParaRPr lang="en-US" sz="2400" b="1" u="sng" dirty="0"/>
          </a:p>
        </p:txBody>
      </p:sp>
    </p:spTree>
    <p:extLst>
      <p:ext uri="{BB962C8B-B14F-4D97-AF65-F5344CB8AC3E}">
        <p14:creationId xmlns:p14="http://schemas.microsoft.com/office/powerpoint/2010/main" val="423147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6EF6-34B4-F543-83C7-3597D5CE3FA9}"/>
              </a:ext>
            </a:extLst>
          </p:cNvPr>
          <p:cNvSpPr>
            <a:spLocks noGrp="1"/>
          </p:cNvSpPr>
          <p:nvPr>
            <p:ph type="title"/>
          </p:nvPr>
        </p:nvSpPr>
        <p:spPr>
          <a:xfrm>
            <a:off x="1130270" y="953325"/>
            <a:ext cx="9603275" cy="658908"/>
          </a:xfrm>
        </p:spPr>
        <p:txBody>
          <a:bodyPr/>
          <a:lstStyle/>
          <a:p>
            <a:pPr algn="ctr"/>
            <a:r>
              <a:rPr lang="en-US" b="1" dirty="0"/>
              <a:t>Sleep disturbances in Dementia </a:t>
            </a:r>
            <a:endParaRPr lang="en-US" dirty="0"/>
          </a:p>
        </p:txBody>
      </p:sp>
      <p:sp>
        <p:nvSpPr>
          <p:cNvPr id="3" name="Content Placeholder 2">
            <a:extLst>
              <a:ext uri="{FF2B5EF4-FFF2-40B4-BE49-F238E27FC236}">
                <a16:creationId xmlns:a16="http://schemas.microsoft.com/office/drawing/2014/main" id="{B013E0B5-4C14-364B-8B14-D5A2A7CF6DA0}"/>
              </a:ext>
            </a:extLst>
          </p:cNvPr>
          <p:cNvSpPr>
            <a:spLocks noGrp="1"/>
          </p:cNvSpPr>
          <p:nvPr>
            <p:ph idx="1"/>
          </p:nvPr>
        </p:nvSpPr>
        <p:spPr>
          <a:xfrm>
            <a:off x="1130270" y="1612233"/>
            <a:ext cx="9603275" cy="4523872"/>
          </a:xfrm>
        </p:spPr>
        <p:txBody>
          <a:bodyPr>
            <a:normAutofit/>
          </a:bodyPr>
          <a:lstStyle/>
          <a:p>
            <a:pPr marL="0" indent="0">
              <a:buNone/>
            </a:pPr>
            <a:r>
              <a:rPr lang="en-CA" u="sng" dirty="0"/>
              <a:t>Irregular Sleep-Wake Rhythm Disorder (ISWRD)</a:t>
            </a:r>
          </a:p>
          <a:p>
            <a:r>
              <a:rPr lang="en-CA" dirty="0"/>
              <a:t>circadian rhythm sleep disorder </a:t>
            </a:r>
          </a:p>
          <a:p>
            <a:r>
              <a:rPr lang="en-CA" dirty="0"/>
              <a:t>the pattern of sleep and wakefulness that repeats itself over a 24-hour period in healthy individuals </a:t>
            </a:r>
          </a:p>
          <a:p>
            <a:r>
              <a:rPr lang="en-CA" dirty="0"/>
              <a:t>In AD it is broken down ,sleeping and waking occur instead at various times during the day and night</a:t>
            </a:r>
          </a:p>
          <a:p>
            <a:r>
              <a:rPr lang="en-CA" dirty="0"/>
              <a:t>Treatment – </a:t>
            </a:r>
            <a:r>
              <a:rPr lang="en-CA" b="1" dirty="0"/>
              <a:t>Orexin Antagonists </a:t>
            </a:r>
            <a:r>
              <a:rPr lang="en-CA" dirty="0"/>
              <a:t>- increased total sleep time and decreased wakefulness after sleep onset. No major adverse events were observed, consistent with a restoration of the normal diurnal/circadian rhythm</a:t>
            </a:r>
            <a:endParaRPr lang="en-US" dirty="0"/>
          </a:p>
        </p:txBody>
      </p:sp>
    </p:spTree>
    <p:extLst>
      <p:ext uri="{BB962C8B-B14F-4D97-AF65-F5344CB8AC3E}">
        <p14:creationId xmlns:p14="http://schemas.microsoft.com/office/powerpoint/2010/main" val="123474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99B02-9626-4644-B425-F3FC2A0A9E01}"/>
              </a:ext>
            </a:extLst>
          </p:cNvPr>
          <p:cNvSpPr>
            <a:spLocks noGrp="1"/>
          </p:cNvSpPr>
          <p:nvPr>
            <p:ph type="title"/>
          </p:nvPr>
        </p:nvSpPr>
        <p:spPr/>
        <p:txBody>
          <a:bodyPr>
            <a:normAutofit/>
          </a:bodyPr>
          <a:lstStyle/>
          <a:p>
            <a:pPr algn="ctr"/>
            <a:r>
              <a:rPr lang="en-US" sz="4800" b="1" dirty="0"/>
              <a:t>Thank you </a:t>
            </a:r>
          </a:p>
        </p:txBody>
      </p:sp>
      <p:sp>
        <p:nvSpPr>
          <p:cNvPr id="3" name="Content Placeholder 2">
            <a:extLst>
              <a:ext uri="{FF2B5EF4-FFF2-40B4-BE49-F238E27FC236}">
                <a16:creationId xmlns:a16="http://schemas.microsoft.com/office/drawing/2014/main" id="{D22A3354-F382-AF43-9A30-DEB5690BB62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4149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EBE0-D109-C34D-B0B1-8366945D2344}"/>
              </a:ext>
            </a:extLst>
          </p:cNvPr>
          <p:cNvSpPr>
            <a:spLocks noGrp="1"/>
          </p:cNvSpPr>
          <p:nvPr>
            <p:ph type="title"/>
          </p:nvPr>
        </p:nvSpPr>
        <p:spPr/>
        <p:txBody>
          <a:bodyPr/>
          <a:lstStyle/>
          <a:p>
            <a:pPr algn="ctr"/>
            <a:r>
              <a:rPr lang="en-US" b="1" dirty="0"/>
              <a:t>What is Insomnia ??</a:t>
            </a:r>
          </a:p>
        </p:txBody>
      </p:sp>
      <p:sp>
        <p:nvSpPr>
          <p:cNvPr id="3" name="Content Placeholder 2">
            <a:extLst>
              <a:ext uri="{FF2B5EF4-FFF2-40B4-BE49-F238E27FC236}">
                <a16:creationId xmlns:a16="http://schemas.microsoft.com/office/drawing/2014/main" id="{D63E045F-1DE0-F843-A06F-84A5555EB900}"/>
              </a:ext>
            </a:extLst>
          </p:cNvPr>
          <p:cNvSpPr>
            <a:spLocks noGrp="1"/>
          </p:cNvSpPr>
          <p:nvPr>
            <p:ph idx="1"/>
          </p:nvPr>
        </p:nvSpPr>
        <p:spPr>
          <a:xfrm>
            <a:off x="952500" y="1409700"/>
            <a:ext cx="9781045" cy="4927600"/>
          </a:xfrm>
        </p:spPr>
        <p:txBody>
          <a:bodyPr>
            <a:normAutofit fontScale="92500" lnSpcReduction="10000"/>
          </a:bodyPr>
          <a:lstStyle/>
          <a:p>
            <a:r>
              <a:rPr lang="en-CA" sz="2400" dirty="0"/>
              <a:t>sleep disorder characterized by difficulty falling asleep, staying asleep, or both, even if you have ample time and a bedroom environment conducive to restful sleep</a:t>
            </a:r>
          </a:p>
          <a:p>
            <a:r>
              <a:rPr lang="en-CA" sz="2400" b="1" dirty="0"/>
              <a:t>DSM 5 - </a:t>
            </a:r>
            <a:r>
              <a:rPr lang="en-CA" sz="2400" dirty="0"/>
              <a:t>S</a:t>
            </a:r>
            <a:r>
              <a:rPr lang="en-CA" dirty="0"/>
              <a:t>leep-wake disorder</a:t>
            </a:r>
          </a:p>
          <a:p>
            <a:r>
              <a:rPr lang="en-CA" b="1" dirty="0"/>
              <a:t>Challenges falling asleep (onset insomnia):</a:t>
            </a:r>
            <a:r>
              <a:rPr lang="en-CA" dirty="0"/>
              <a:t> inability to fall asleep beyond 20-30 minutes</a:t>
            </a:r>
          </a:p>
          <a:p>
            <a:r>
              <a:rPr lang="en-CA" b="1" dirty="0"/>
              <a:t>Inability to maintain sleep (middle insomnia):</a:t>
            </a:r>
            <a:r>
              <a:rPr lang="en-CA" dirty="0"/>
              <a:t> frequent waking during the night after sleep onset beyond 20-30 minutes, and difficulty returning to sleep after mid-night waking</a:t>
            </a:r>
          </a:p>
          <a:p>
            <a:r>
              <a:rPr lang="en-CA" b="1" dirty="0"/>
              <a:t>Early-morning wakefulness (late insomnia):</a:t>
            </a:r>
            <a:r>
              <a:rPr lang="en-CA" dirty="0"/>
              <a:t> waking at least 30 minutes before the desired time and before sleep reaches 6.5 hours (often accompanied by an inability to resume sleep at all)</a:t>
            </a:r>
          </a:p>
          <a:p>
            <a:endParaRPr lang="en-US" sz="2400" dirty="0"/>
          </a:p>
        </p:txBody>
      </p:sp>
    </p:spTree>
    <p:extLst>
      <p:ext uri="{BB962C8B-B14F-4D97-AF65-F5344CB8AC3E}">
        <p14:creationId xmlns:p14="http://schemas.microsoft.com/office/powerpoint/2010/main" val="297685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9D9C-57E0-AF4F-9270-B3E54A7653A2}"/>
              </a:ext>
            </a:extLst>
          </p:cNvPr>
          <p:cNvSpPr>
            <a:spLocks noGrp="1"/>
          </p:cNvSpPr>
          <p:nvPr>
            <p:ph type="title"/>
          </p:nvPr>
        </p:nvSpPr>
        <p:spPr/>
        <p:txBody>
          <a:bodyPr>
            <a:normAutofit/>
          </a:bodyPr>
          <a:lstStyle/>
          <a:p>
            <a:pPr algn="ctr"/>
            <a:r>
              <a:rPr lang="en-US" sz="3600" b="1" dirty="0"/>
              <a:t>Insomnia - 2</a:t>
            </a:r>
          </a:p>
        </p:txBody>
      </p:sp>
      <p:sp>
        <p:nvSpPr>
          <p:cNvPr id="3" name="Content Placeholder 2">
            <a:extLst>
              <a:ext uri="{FF2B5EF4-FFF2-40B4-BE49-F238E27FC236}">
                <a16:creationId xmlns:a16="http://schemas.microsoft.com/office/drawing/2014/main" id="{C51A4616-4001-754E-8684-0434CD93F4C6}"/>
              </a:ext>
            </a:extLst>
          </p:cNvPr>
          <p:cNvSpPr>
            <a:spLocks noGrp="1"/>
          </p:cNvSpPr>
          <p:nvPr>
            <p:ph idx="1"/>
          </p:nvPr>
        </p:nvSpPr>
        <p:spPr/>
        <p:txBody>
          <a:bodyPr>
            <a:normAutofit lnSpcReduction="10000"/>
          </a:bodyPr>
          <a:lstStyle/>
          <a:p>
            <a:r>
              <a:rPr lang="en-CA" sz="2800" dirty="0"/>
              <a:t>sleep difficulty is present at least 3 nights per week and for a period of at least 3 months</a:t>
            </a:r>
          </a:p>
          <a:p>
            <a:r>
              <a:rPr lang="en-CA" sz="2800" dirty="0"/>
              <a:t>you’re unable to sleep even with ample opportunity</a:t>
            </a:r>
          </a:p>
          <a:p>
            <a:r>
              <a:rPr lang="en-CA" sz="2800" dirty="0"/>
              <a:t>no other </a:t>
            </a:r>
            <a:r>
              <a:rPr lang="en-CA" sz="2800" u="sng" dirty="0">
                <a:hlinkClick r:id="rId2"/>
              </a:rPr>
              <a:t>sleep-wake disorder</a:t>
            </a:r>
            <a:r>
              <a:rPr lang="en-CA" sz="2800" dirty="0"/>
              <a:t>, substance, or coexisting mental health condition explains the insomnia experience</a:t>
            </a:r>
          </a:p>
          <a:p>
            <a:pPr marL="0" indent="0">
              <a:buNone/>
            </a:pPr>
            <a:endParaRPr lang="en-US" dirty="0"/>
          </a:p>
        </p:txBody>
      </p:sp>
    </p:spTree>
    <p:extLst>
      <p:ext uri="{BB962C8B-B14F-4D97-AF65-F5344CB8AC3E}">
        <p14:creationId xmlns:p14="http://schemas.microsoft.com/office/powerpoint/2010/main" val="119114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1F96-514E-9E41-A65F-32DC28C06722}"/>
              </a:ext>
            </a:extLst>
          </p:cNvPr>
          <p:cNvSpPr>
            <a:spLocks noGrp="1"/>
          </p:cNvSpPr>
          <p:nvPr>
            <p:ph type="title"/>
          </p:nvPr>
        </p:nvSpPr>
        <p:spPr>
          <a:xfrm>
            <a:off x="1130269" y="732682"/>
            <a:ext cx="9603275" cy="1049235"/>
          </a:xfrm>
        </p:spPr>
        <p:txBody>
          <a:bodyPr/>
          <a:lstStyle/>
          <a:p>
            <a:pPr algn="ctr"/>
            <a:r>
              <a:rPr lang="en-US" b="1" dirty="0"/>
              <a:t>Insomnia -3 </a:t>
            </a:r>
          </a:p>
        </p:txBody>
      </p:sp>
      <p:sp>
        <p:nvSpPr>
          <p:cNvPr id="3" name="Content Placeholder 2">
            <a:extLst>
              <a:ext uri="{FF2B5EF4-FFF2-40B4-BE49-F238E27FC236}">
                <a16:creationId xmlns:a16="http://schemas.microsoft.com/office/drawing/2014/main" id="{52785C2B-44DA-5244-8E62-1112FC3F6B05}"/>
              </a:ext>
            </a:extLst>
          </p:cNvPr>
          <p:cNvSpPr>
            <a:spLocks noGrp="1"/>
          </p:cNvSpPr>
          <p:nvPr>
            <p:ph idx="1"/>
          </p:nvPr>
        </p:nvSpPr>
        <p:spPr>
          <a:xfrm>
            <a:off x="1130269" y="1143000"/>
            <a:ext cx="9603277" cy="5168900"/>
          </a:xfrm>
        </p:spPr>
        <p:txBody>
          <a:bodyPr>
            <a:normAutofit fontScale="92500" lnSpcReduction="20000"/>
          </a:bodyPr>
          <a:lstStyle/>
          <a:p>
            <a:pPr marL="0" indent="0">
              <a:buNone/>
            </a:pPr>
            <a:r>
              <a:rPr lang="en-CA" b="1" dirty="0"/>
              <a:t>Short-term insomnia</a:t>
            </a:r>
          </a:p>
          <a:p>
            <a:r>
              <a:rPr lang="en-CA" dirty="0"/>
              <a:t>At least 1 month but less than 3 months.</a:t>
            </a:r>
          </a:p>
          <a:p>
            <a:pPr marL="0" indent="0">
              <a:buNone/>
            </a:pPr>
            <a:r>
              <a:rPr lang="en-CA" b="1" dirty="0"/>
              <a:t>Chronic insomnia</a:t>
            </a:r>
          </a:p>
          <a:p>
            <a:r>
              <a:rPr lang="en-CA" dirty="0"/>
              <a:t>insomnia that lasts beyond 3 months. </a:t>
            </a:r>
          </a:p>
          <a:p>
            <a:pPr marL="0" indent="0">
              <a:buNone/>
            </a:pPr>
            <a:r>
              <a:rPr lang="en-CA" b="1" dirty="0"/>
              <a:t>Additional categories:</a:t>
            </a:r>
          </a:p>
          <a:p>
            <a:r>
              <a:rPr lang="en-CA" dirty="0"/>
              <a:t>persistent (lasting 3 months or longer)</a:t>
            </a:r>
          </a:p>
          <a:p>
            <a:r>
              <a:rPr lang="en-CA" dirty="0"/>
              <a:t>recurrent (two or more episodes within a single year)</a:t>
            </a:r>
          </a:p>
          <a:p>
            <a:pPr marL="0" indent="0">
              <a:buNone/>
            </a:pPr>
            <a:r>
              <a:rPr lang="en-CA" b="1" dirty="0"/>
              <a:t>Other specifiers :</a:t>
            </a:r>
          </a:p>
          <a:p>
            <a:r>
              <a:rPr lang="en-CA" dirty="0"/>
              <a:t>with non-sleep disorder mental comorbidity (occurring alongside another condition, including </a:t>
            </a:r>
            <a:r>
              <a:rPr lang="en-CA" u="sng" dirty="0">
                <a:hlinkClick r:id="rId2"/>
              </a:rPr>
              <a:t>substance use disorder</a:t>
            </a:r>
            <a:r>
              <a:rPr lang="en-CA" dirty="0"/>
              <a:t>)</a:t>
            </a:r>
          </a:p>
          <a:p>
            <a:r>
              <a:rPr lang="en-CA" dirty="0"/>
              <a:t>with other sleep disorders</a:t>
            </a:r>
          </a:p>
          <a:p>
            <a:r>
              <a:rPr lang="en-CA" dirty="0"/>
              <a:t>with another medical comorbidity (occurring alongside a physical condition)</a:t>
            </a:r>
          </a:p>
          <a:p>
            <a:endParaRPr lang="en-US" dirty="0"/>
          </a:p>
        </p:txBody>
      </p:sp>
    </p:spTree>
    <p:extLst>
      <p:ext uri="{BB962C8B-B14F-4D97-AF65-F5344CB8AC3E}">
        <p14:creationId xmlns:p14="http://schemas.microsoft.com/office/powerpoint/2010/main" val="422236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126D-C260-854E-9F61-EBBCDEB2B9AB}"/>
              </a:ext>
            </a:extLst>
          </p:cNvPr>
          <p:cNvSpPr>
            <a:spLocks noGrp="1"/>
          </p:cNvSpPr>
          <p:nvPr>
            <p:ph type="title"/>
          </p:nvPr>
        </p:nvSpPr>
        <p:spPr/>
        <p:txBody>
          <a:bodyPr/>
          <a:lstStyle/>
          <a:p>
            <a:pPr algn="ctr"/>
            <a:r>
              <a:rPr lang="en-US" b="1" dirty="0"/>
              <a:t>Sleep Architecture</a:t>
            </a:r>
          </a:p>
        </p:txBody>
      </p:sp>
      <p:pic>
        <p:nvPicPr>
          <p:cNvPr id="5" name="Content Placeholder 4">
            <a:extLst>
              <a:ext uri="{FF2B5EF4-FFF2-40B4-BE49-F238E27FC236}">
                <a16:creationId xmlns:a16="http://schemas.microsoft.com/office/drawing/2014/main" id="{CD723154-6F8D-2146-BB5E-EE6AF308B8D6}"/>
              </a:ext>
            </a:extLst>
          </p:cNvPr>
          <p:cNvPicPr>
            <a:picLocks noGrp="1" noChangeAspect="1"/>
          </p:cNvPicPr>
          <p:nvPr>
            <p:ph idx="1"/>
          </p:nvPr>
        </p:nvPicPr>
        <p:blipFill>
          <a:blip r:embed="rId2"/>
          <a:stretch>
            <a:fillRect/>
          </a:stretch>
        </p:blipFill>
        <p:spPr>
          <a:xfrm>
            <a:off x="1447800" y="1611700"/>
            <a:ext cx="7848600" cy="4471600"/>
          </a:xfrm>
        </p:spPr>
      </p:pic>
    </p:spTree>
    <p:extLst>
      <p:ext uri="{BB962C8B-B14F-4D97-AF65-F5344CB8AC3E}">
        <p14:creationId xmlns:p14="http://schemas.microsoft.com/office/powerpoint/2010/main" val="88625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70B9-1145-D94B-BD44-6D7E60089C63}"/>
              </a:ext>
            </a:extLst>
          </p:cNvPr>
          <p:cNvSpPr>
            <a:spLocks noGrp="1"/>
          </p:cNvSpPr>
          <p:nvPr>
            <p:ph type="title"/>
          </p:nvPr>
        </p:nvSpPr>
        <p:spPr/>
        <p:txBody>
          <a:bodyPr/>
          <a:lstStyle/>
          <a:p>
            <a:pPr algn="ctr"/>
            <a:r>
              <a:rPr lang="en-US" b="1" dirty="0"/>
              <a:t>Sleep Cycle </a:t>
            </a:r>
          </a:p>
        </p:txBody>
      </p:sp>
      <p:pic>
        <p:nvPicPr>
          <p:cNvPr id="5" name="Content Placeholder 4">
            <a:extLst>
              <a:ext uri="{FF2B5EF4-FFF2-40B4-BE49-F238E27FC236}">
                <a16:creationId xmlns:a16="http://schemas.microsoft.com/office/drawing/2014/main" id="{9C6D758D-1740-344D-A175-AD119B69E42B}"/>
              </a:ext>
            </a:extLst>
          </p:cNvPr>
          <p:cNvPicPr>
            <a:picLocks noGrp="1" noChangeAspect="1"/>
          </p:cNvPicPr>
          <p:nvPr>
            <p:ph idx="1"/>
          </p:nvPr>
        </p:nvPicPr>
        <p:blipFill>
          <a:blip r:embed="rId2"/>
          <a:stretch>
            <a:fillRect/>
          </a:stretch>
        </p:blipFill>
        <p:spPr>
          <a:xfrm>
            <a:off x="1854200" y="1498600"/>
            <a:ext cx="8191499" cy="5029200"/>
          </a:xfrm>
        </p:spPr>
      </p:pic>
    </p:spTree>
    <p:extLst>
      <p:ext uri="{BB962C8B-B14F-4D97-AF65-F5344CB8AC3E}">
        <p14:creationId xmlns:p14="http://schemas.microsoft.com/office/powerpoint/2010/main" val="32246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0842-5BD8-1142-ACA5-0A82898791F1}"/>
              </a:ext>
            </a:extLst>
          </p:cNvPr>
          <p:cNvSpPr>
            <a:spLocks noGrp="1"/>
          </p:cNvSpPr>
          <p:nvPr>
            <p:ph type="title"/>
          </p:nvPr>
        </p:nvSpPr>
        <p:spPr>
          <a:xfrm>
            <a:off x="1130270" y="812801"/>
            <a:ext cx="9603275" cy="749300"/>
          </a:xfrm>
        </p:spPr>
        <p:txBody>
          <a:bodyPr/>
          <a:lstStyle/>
          <a:p>
            <a:pPr algn="ctr"/>
            <a:r>
              <a:rPr lang="en-US" b="1" dirty="0"/>
              <a:t>Time spent in each stage of sleep</a:t>
            </a:r>
          </a:p>
        </p:txBody>
      </p:sp>
      <p:pic>
        <p:nvPicPr>
          <p:cNvPr id="5" name="Content Placeholder 4">
            <a:extLst>
              <a:ext uri="{FF2B5EF4-FFF2-40B4-BE49-F238E27FC236}">
                <a16:creationId xmlns:a16="http://schemas.microsoft.com/office/drawing/2014/main" id="{C2F85CB0-049A-FF46-92E7-D5138AD06CAC}"/>
              </a:ext>
            </a:extLst>
          </p:cNvPr>
          <p:cNvPicPr>
            <a:picLocks noGrp="1" noChangeAspect="1"/>
          </p:cNvPicPr>
          <p:nvPr>
            <p:ph idx="1"/>
          </p:nvPr>
        </p:nvPicPr>
        <p:blipFill>
          <a:blip r:embed="rId2"/>
          <a:stretch>
            <a:fillRect/>
          </a:stretch>
        </p:blipFill>
        <p:spPr>
          <a:xfrm>
            <a:off x="774700" y="1562101"/>
            <a:ext cx="10642600" cy="4749799"/>
          </a:xfrm>
        </p:spPr>
      </p:pic>
    </p:spTree>
    <p:extLst>
      <p:ext uri="{BB962C8B-B14F-4D97-AF65-F5344CB8AC3E}">
        <p14:creationId xmlns:p14="http://schemas.microsoft.com/office/powerpoint/2010/main" val="26393364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{3417F331-7192-EC4A-BF63-BF7B5FC368CA}tf10001119</Template>
  <TotalTime>4619</TotalTime>
  <Words>1049</Words>
  <Application>Microsoft Macintosh PowerPoint</Application>
  <PresentationFormat>Widescreen</PresentationFormat>
  <Paragraphs>117</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Century Gothic</vt:lpstr>
      <vt:lpstr>Gallery</vt:lpstr>
      <vt:lpstr>Insomnia in Seniors</vt:lpstr>
      <vt:lpstr>Disclosure</vt:lpstr>
      <vt:lpstr>Learning objectives</vt:lpstr>
      <vt:lpstr>What is Insomnia ??</vt:lpstr>
      <vt:lpstr>Insomnia - 2</vt:lpstr>
      <vt:lpstr>Insomnia -3 </vt:lpstr>
      <vt:lpstr>Sleep Architecture</vt:lpstr>
      <vt:lpstr>Sleep Cycle </vt:lpstr>
      <vt:lpstr>Time spent in each stage of sleep</vt:lpstr>
      <vt:lpstr>PowerPoint Presentation</vt:lpstr>
      <vt:lpstr>Aging and Sleep </vt:lpstr>
      <vt:lpstr>Sleep generating                   Wake generating </vt:lpstr>
      <vt:lpstr>Regensburg Insomnia Scale (RIS)</vt:lpstr>
      <vt:lpstr>Regensburg Insomnia Scale (RIS)-2</vt:lpstr>
      <vt:lpstr>Insomnia in Elderly </vt:lpstr>
      <vt:lpstr>Insomnia - consequences</vt:lpstr>
      <vt:lpstr>Evaluation</vt:lpstr>
      <vt:lpstr>Sleep history</vt:lpstr>
      <vt:lpstr>Medical history</vt:lpstr>
      <vt:lpstr>Medications</vt:lpstr>
      <vt:lpstr>Psychiatric Disorders</vt:lpstr>
      <vt:lpstr>Algorithm for sleep complaints</vt:lpstr>
      <vt:lpstr>Treatment Approaches</vt:lpstr>
      <vt:lpstr>Stimulus-Control Therapy (SCT) </vt:lpstr>
      <vt:lpstr>Sleep Restriction Therapy (SRT) </vt:lpstr>
      <vt:lpstr>CBT-I</vt:lpstr>
      <vt:lpstr>AASM – Non Pharmacological treatment</vt:lpstr>
      <vt:lpstr>PowerPoint Presentation</vt:lpstr>
      <vt:lpstr>PowerPoint Presentation</vt:lpstr>
      <vt:lpstr>PowerPoint Presentation</vt:lpstr>
      <vt:lpstr>Not recommended - AASM</vt:lpstr>
      <vt:lpstr>Sleep disturbances in Dementia </vt:lpstr>
      <vt:lpstr>Sleep disturbances in Dementia </vt:lpstr>
      <vt:lpstr>Thank you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Insomnia in Seniors</dc:title>
  <dc:creator>ashok krishnamoorthy</dc:creator>
  <cp:lastModifiedBy>ashok krishnamoorthy</cp:lastModifiedBy>
  <cp:revision>22</cp:revision>
  <dcterms:created xsi:type="dcterms:W3CDTF">2023-09-13T01:12:25Z</dcterms:created>
  <dcterms:modified xsi:type="dcterms:W3CDTF">2023-09-16T06:12:21Z</dcterms:modified>
</cp:coreProperties>
</file>