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314" r:id="rId3"/>
    <p:sldId id="257" r:id="rId4"/>
    <p:sldId id="260" r:id="rId5"/>
    <p:sldId id="261" r:id="rId6"/>
    <p:sldId id="267" r:id="rId7"/>
    <p:sldId id="341" r:id="rId8"/>
    <p:sldId id="340" r:id="rId9"/>
    <p:sldId id="342" r:id="rId10"/>
    <p:sldId id="346" r:id="rId11"/>
    <p:sldId id="343" r:id="rId12"/>
    <p:sldId id="345" r:id="rId13"/>
    <p:sldId id="264" r:id="rId14"/>
    <p:sldId id="258" r:id="rId15"/>
    <p:sldId id="344" r:id="rId16"/>
    <p:sldId id="347" r:id="rId17"/>
    <p:sldId id="833" r:id="rId18"/>
    <p:sldId id="823" r:id="rId19"/>
    <p:sldId id="259" r:id="rId20"/>
    <p:sldId id="834" r:id="rId21"/>
    <p:sldId id="835" r:id="rId22"/>
    <p:sldId id="838" r:id="rId23"/>
    <p:sldId id="845" r:id="rId24"/>
    <p:sldId id="846" r:id="rId25"/>
    <p:sldId id="837" r:id="rId26"/>
    <p:sldId id="836" r:id="rId27"/>
    <p:sldId id="843" r:id="rId28"/>
    <p:sldId id="847" r:id="rId29"/>
    <p:sldId id="848" r:id="rId30"/>
    <p:sldId id="268" r:id="rId31"/>
    <p:sldId id="854" r:id="rId32"/>
    <p:sldId id="844" r:id="rId33"/>
    <p:sldId id="849" r:id="rId34"/>
    <p:sldId id="850" r:id="rId35"/>
    <p:sldId id="851" r:id="rId36"/>
    <p:sldId id="853" r:id="rId37"/>
    <p:sldId id="852" r:id="rId38"/>
    <p:sldId id="33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9F27-16BC-4562-B815-6FEABFD5B52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626FE-1003-489A-91E0-BF71D88E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12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66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4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735F-C954-4FBD-AA2C-83847A5ED6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12120-038E-4300-8DA0-1764471D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94A2-4D2C-D845-CAB4-4329737E6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603" y="4100977"/>
            <a:ext cx="7703545" cy="936434"/>
          </a:xfrm>
        </p:spPr>
        <p:txBody>
          <a:bodyPr>
            <a:noAutofit/>
          </a:bodyPr>
          <a:lstStyle/>
          <a:p>
            <a:r>
              <a:rPr lang="en-US" sz="4400" dirty="0"/>
              <a:t>Managing heart failure in elderly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D985D-7822-839A-39AC-90ED0D056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9963" y="5464782"/>
            <a:ext cx="3338111" cy="1016306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Tarun Sharma, MD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September 16,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3EA52-CEEB-540D-E9B0-4EA78986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3" y="0"/>
            <a:ext cx="10667999" cy="34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2A47-1D00-ADF7-43DA-A24A8469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9049"/>
            <a:ext cx="5887368" cy="75337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heart failure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4F1E-9BB5-2DCC-46D7-1E95C0D7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3525"/>
            <a:ext cx="8596668" cy="4367837"/>
          </a:xfrm>
        </p:spPr>
        <p:txBody>
          <a:bodyPr/>
          <a:lstStyle/>
          <a:p>
            <a:r>
              <a:rPr lang="en-US" dirty="0"/>
              <a:t>Reduced EF more common in younger patients</a:t>
            </a:r>
          </a:p>
          <a:p>
            <a:pPr lvl="1"/>
            <a:r>
              <a:rPr lang="en-US" dirty="0"/>
              <a:t>PREVEND study (2013)</a:t>
            </a:r>
          </a:p>
          <a:p>
            <a:pPr lvl="1"/>
            <a:r>
              <a:rPr lang="en-US" dirty="0"/>
              <a:t>Cohort study of middle age patients with 11 year follow up</a:t>
            </a:r>
          </a:p>
          <a:p>
            <a:pPr lvl="2"/>
            <a:r>
              <a:rPr lang="en-US" dirty="0"/>
              <a:t>66% </a:t>
            </a:r>
            <a:r>
              <a:rPr lang="en-US" dirty="0" err="1"/>
              <a:t>HFrEF</a:t>
            </a:r>
            <a:r>
              <a:rPr lang="en-US" dirty="0"/>
              <a:t> (LVEF&lt;40%) and 34% </a:t>
            </a:r>
            <a:r>
              <a:rPr lang="en-US" dirty="0" err="1"/>
              <a:t>HFpEF</a:t>
            </a:r>
            <a:r>
              <a:rPr lang="en-US" dirty="0"/>
              <a:t> (LVEF&gt;50%)</a:t>
            </a:r>
          </a:p>
          <a:p>
            <a:pPr lvl="2"/>
            <a:endParaRPr lang="en-US" dirty="0"/>
          </a:p>
          <a:p>
            <a:r>
              <a:rPr lang="en-US" dirty="0"/>
              <a:t>Preserved EF more common in older patients</a:t>
            </a:r>
          </a:p>
          <a:p>
            <a:pPr lvl="1"/>
            <a:r>
              <a:rPr lang="en-US" dirty="0"/>
              <a:t>Patients have more comorbidities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307C6-D0D7-6629-EDF8-8AABF59A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50" y="0"/>
            <a:ext cx="525805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DFB33D-99A9-4216-F754-095877281FD4}"/>
              </a:ext>
            </a:extLst>
          </p:cNvPr>
          <p:cNvCxnSpPr/>
          <p:nvPr/>
        </p:nvCxnSpPr>
        <p:spPr>
          <a:xfrm>
            <a:off x="7366958" y="155275"/>
            <a:ext cx="741872" cy="310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5104C9-B42B-B42B-F235-584EB82EAC58}"/>
              </a:ext>
            </a:extLst>
          </p:cNvPr>
          <p:cNvCxnSpPr/>
          <p:nvPr/>
        </p:nvCxnSpPr>
        <p:spPr>
          <a:xfrm>
            <a:off x="7366958" y="3637471"/>
            <a:ext cx="741872" cy="310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D7E355-C0AE-7E77-C6E2-D76CA8A1E662}"/>
              </a:ext>
            </a:extLst>
          </p:cNvPr>
          <p:cNvCxnSpPr>
            <a:cxnSpLocks/>
          </p:cNvCxnSpPr>
          <p:nvPr/>
        </p:nvCxnSpPr>
        <p:spPr>
          <a:xfrm>
            <a:off x="7444595" y="4787657"/>
            <a:ext cx="7418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2564-199A-ACC7-3CD1-EA5DA65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elderly heart failure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6BC5-B9D6-2E3F-01DE-0B169893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5D35204-D148-2712-59A5-AB59C5DB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93" y="1380170"/>
            <a:ext cx="5974484" cy="53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7C9E-E87A-3ADF-EC03-6F54C437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9106"/>
            <a:ext cx="9103160" cy="1320800"/>
          </a:xfrm>
        </p:spPr>
        <p:txBody>
          <a:bodyPr/>
          <a:lstStyle/>
          <a:p>
            <a:r>
              <a:rPr lang="en-US" dirty="0"/>
              <a:t>What about South Asians and heart failure?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2957-A78D-6076-7409-9B8CB4D4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38282"/>
            <a:ext cx="8596668" cy="23030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0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442C-D3C8-1659-4F44-63ED62DE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and South Asians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A00E-B56E-F96D-B695-C05CF53C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9" y="1718547"/>
            <a:ext cx="6114361" cy="4458416"/>
          </a:xfrm>
        </p:spPr>
        <p:txBody>
          <a:bodyPr/>
          <a:lstStyle/>
          <a:p>
            <a:r>
              <a:rPr lang="en-US" dirty="0"/>
              <a:t>Risk factor for premature CAD</a:t>
            </a:r>
          </a:p>
          <a:p>
            <a:pPr lvl="1"/>
            <a:r>
              <a:rPr lang="en-US" sz="2000" dirty="0"/>
              <a:t>In Canada, South Asians have highest CV disease (data from 1979-1993)</a:t>
            </a:r>
          </a:p>
          <a:p>
            <a:pPr lvl="1"/>
            <a:r>
              <a:rPr lang="en-US" sz="2000" dirty="0"/>
              <a:t>Younger</a:t>
            </a:r>
          </a:p>
          <a:p>
            <a:pPr lvl="1"/>
            <a:r>
              <a:rPr lang="en-US" sz="2000" dirty="0"/>
              <a:t>Larger MI</a:t>
            </a:r>
          </a:p>
          <a:p>
            <a:pPr lvl="1"/>
            <a:r>
              <a:rPr lang="en-US" sz="2000" dirty="0"/>
              <a:t>More severe CAD on angiography</a:t>
            </a:r>
          </a:p>
          <a:p>
            <a:pPr lvl="1"/>
            <a:endParaRPr lang="en-US" sz="2000" dirty="0"/>
          </a:p>
          <a:p>
            <a:r>
              <a:rPr lang="en-US" sz="2400" dirty="0"/>
              <a:t>Increased risk is not explained solely by traditional risk factors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2EF2C-B865-858C-B4D9-92F6B4A6A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72" y="80247"/>
            <a:ext cx="5482728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8218D-5B45-F679-9CD0-592A3341D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72" y="1833855"/>
            <a:ext cx="4644528" cy="30567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11FEF9-2213-F6EF-67F4-62D14D15B6F6}"/>
              </a:ext>
            </a:extLst>
          </p:cNvPr>
          <p:cNvSpPr/>
          <p:nvPr/>
        </p:nvSpPr>
        <p:spPr>
          <a:xfrm>
            <a:off x="6709272" y="1733860"/>
            <a:ext cx="4644528" cy="917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A8B171-6DD4-B0AC-062E-133EA7379FA2}"/>
              </a:ext>
            </a:extLst>
          </p:cNvPr>
          <p:cNvSpPr/>
          <p:nvPr/>
        </p:nvSpPr>
        <p:spPr>
          <a:xfrm>
            <a:off x="6709272" y="3593873"/>
            <a:ext cx="4644528" cy="1037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B2DAE-5221-DE7C-E145-6571E3624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271" y="4990564"/>
            <a:ext cx="4711545" cy="107972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B024A5-710B-0447-F189-BDC946E1D857}"/>
              </a:ext>
            </a:extLst>
          </p:cNvPr>
          <p:cNvSpPr/>
          <p:nvPr/>
        </p:nvSpPr>
        <p:spPr>
          <a:xfrm>
            <a:off x="6709272" y="4974260"/>
            <a:ext cx="4644528" cy="10960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EA6D82-5B8B-6CC6-5562-1A07C74A8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4" y="5719763"/>
            <a:ext cx="35337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6E9C-DC86-1A5B-8DED-AEEF773F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Asians and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2F9F-9BFE-8AC5-FEB3-6E2DA75D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5749"/>
            <a:ext cx="8596668" cy="4245613"/>
          </a:xfrm>
        </p:spPr>
        <p:txBody>
          <a:bodyPr/>
          <a:lstStyle/>
          <a:p>
            <a:r>
              <a:rPr lang="en-US" dirty="0"/>
              <a:t>ASIAN-HF study</a:t>
            </a:r>
          </a:p>
          <a:p>
            <a:pPr lvl="1"/>
            <a:r>
              <a:rPr lang="en-US" dirty="0"/>
              <a:t>SA patients were younger (57.8 y/o vs 62.1)</a:t>
            </a:r>
          </a:p>
          <a:p>
            <a:pPr lvl="2"/>
            <a:r>
              <a:rPr lang="en-US" dirty="0"/>
              <a:t> more CAD (51% vs 38%), more DM2 (37% vs 31%) </a:t>
            </a:r>
          </a:p>
          <a:p>
            <a:pPr lvl="2"/>
            <a:endParaRPr lang="en-US" dirty="0"/>
          </a:p>
          <a:p>
            <a:r>
              <a:rPr lang="en-US" dirty="0"/>
              <a:t>Choi et al in Ontario 2000-2011</a:t>
            </a:r>
          </a:p>
          <a:p>
            <a:pPr lvl="1"/>
            <a:r>
              <a:rPr lang="en-US" dirty="0"/>
              <a:t>Average SA patient about 8 years younger than Chinese patient, 5 years younger than others</a:t>
            </a:r>
          </a:p>
          <a:p>
            <a:pPr lvl="1"/>
            <a:r>
              <a:rPr lang="en-US" dirty="0"/>
              <a:t>More diabetes, CAD s/p MI, 3 vessel disease, more revascularization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6BBE-EE91-B32D-521F-45C4B090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85" y="301085"/>
            <a:ext cx="8596668" cy="1320800"/>
          </a:xfrm>
        </p:spPr>
        <p:txBody>
          <a:bodyPr/>
          <a:lstStyle/>
          <a:p>
            <a:r>
              <a:rPr lang="en-US" dirty="0"/>
              <a:t>Risk factors for HF in South Asians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1D9AE-281B-967F-A1DF-529048B1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5" y="1270000"/>
            <a:ext cx="9194634" cy="528691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01C5A2-08B8-5ED0-F66C-D31EACDD4130}"/>
              </a:ext>
            </a:extLst>
          </p:cNvPr>
          <p:cNvSpPr/>
          <p:nvPr/>
        </p:nvSpPr>
        <p:spPr>
          <a:xfrm>
            <a:off x="2862088" y="2415396"/>
            <a:ext cx="681644" cy="5314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B35825-3CB3-58CB-BDA9-B38D77385B12}"/>
              </a:ext>
            </a:extLst>
          </p:cNvPr>
          <p:cNvSpPr/>
          <p:nvPr/>
        </p:nvSpPr>
        <p:spPr>
          <a:xfrm>
            <a:off x="3704601" y="1878676"/>
            <a:ext cx="681644" cy="7121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720A5E-ABFD-3AAD-B49C-86F16E362145}"/>
              </a:ext>
            </a:extLst>
          </p:cNvPr>
          <p:cNvSpPr/>
          <p:nvPr/>
        </p:nvSpPr>
        <p:spPr>
          <a:xfrm>
            <a:off x="2862087" y="3429000"/>
            <a:ext cx="842513" cy="3958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7AAA31-3688-BE7E-4A6D-9CA52AB75617}"/>
              </a:ext>
            </a:extLst>
          </p:cNvPr>
          <p:cNvSpPr/>
          <p:nvPr/>
        </p:nvSpPr>
        <p:spPr>
          <a:xfrm>
            <a:off x="2781653" y="4795020"/>
            <a:ext cx="842513" cy="3958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60F714-8A7D-EA57-2AB8-8631ADC95CB3}"/>
              </a:ext>
            </a:extLst>
          </p:cNvPr>
          <p:cNvSpPr/>
          <p:nvPr/>
        </p:nvSpPr>
        <p:spPr>
          <a:xfrm>
            <a:off x="2781653" y="4065942"/>
            <a:ext cx="842513" cy="3958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7A08CB-4E24-B18B-EEC3-AC455A13F6AB}"/>
              </a:ext>
            </a:extLst>
          </p:cNvPr>
          <p:cNvSpPr/>
          <p:nvPr/>
        </p:nvSpPr>
        <p:spPr>
          <a:xfrm>
            <a:off x="7384500" y="1878676"/>
            <a:ext cx="842513" cy="3958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DCD3-5D72-69D4-7EE7-DCB70CF4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788"/>
          </a:xfrm>
        </p:spPr>
        <p:txBody>
          <a:bodyPr/>
          <a:lstStyle/>
          <a:p>
            <a:r>
              <a:rPr lang="en-US" dirty="0"/>
              <a:t>Risk of heart failure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76293A-BF97-76AA-3D71-F2CDC253375C}"/>
              </a:ext>
            </a:extLst>
          </p:cNvPr>
          <p:cNvSpPr/>
          <p:nvPr/>
        </p:nvSpPr>
        <p:spPr>
          <a:xfrm>
            <a:off x="2227730" y="1712259"/>
            <a:ext cx="4213411" cy="42940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65A796-BD73-AE70-3308-07377E52FC25}"/>
              </a:ext>
            </a:extLst>
          </p:cNvPr>
          <p:cNvSpPr/>
          <p:nvPr/>
        </p:nvSpPr>
        <p:spPr>
          <a:xfrm>
            <a:off x="4428564" y="1712259"/>
            <a:ext cx="4213411" cy="42940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6DD15-4C14-A72F-DDF3-A76CC255055C}"/>
              </a:ext>
            </a:extLst>
          </p:cNvPr>
          <p:cNvSpPr txBox="1"/>
          <p:nvPr/>
        </p:nvSpPr>
        <p:spPr>
          <a:xfrm>
            <a:off x="3048000" y="3489974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ELDERLY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5D41D-D962-FBFF-C482-128E254365EC}"/>
              </a:ext>
            </a:extLst>
          </p:cNvPr>
          <p:cNvSpPr txBox="1"/>
          <p:nvPr/>
        </p:nvSpPr>
        <p:spPr>
          <a:xfrm>
            <a:off x="6884893" y="3489974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ASIAN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B8790AC-B22B-C4BC-430E-418B15C0CA68}"/>
              </a:ext>
            </a:extLst>
          </p:cNvPr>
          <p:cNvSpPr/>
          <p:nvPr/>
        </p:nvSpPr>
        <p:spPr>
          <a:xfrm rot="10800000">
            <a:off x="3106271" y="2765326"/>
            <a:ext cx="573741" cy="639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F224674-1E1E-2F74-30B5-D435055ED075}"/>
              </a:ext>
            </a:extLst>
          </p:cNvPr>
          <p:cNvSpPr/>
          <p:nvPr/>
        </p:nvSpPr>
        <p:spPr>
          <a:xfrm rot="10800000">
            <a:off x="7189693" y="2765326"/>
            <a:ext cx="573741" cy="639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CDA3B88-6FA2-DEE8-3E6A-39070396AE72}"/>
              </a:ext>
            </a:extLst>
          </p:cNvPr>
          <p:cNvSpPr/>
          <p:nvPr/>
        </p:nvSpPr>
        <p:spPr>
          <a:xfrm rot="10800000">
            <a:off x="4838699" y="2789516"/>
            <a:ext cx="573741" cy="639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59D3F66-C0E3-B567-F26C-A2BB66FDB8B5}"/>
              </a:ext>
            </a:extLst>
          </p:cNvPr>
          <p:cNvSpPr/>
          <p:nvPr/>
        </p:nvSpPr>
        <p:spPr>
          <a:xfrm rot="10800000">
            <a:off x="5549152" y="2789517"/>
            <a:ext cx="573741" cy="639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5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A9F3-0512-52AF-9283-DA4A5C03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786616" cy="116192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Treatment for decreasing mortality /hospitalization /worsening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EFC6-51F3-A68F-8378-FC64B4AD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1825625"/>
            <a:ext cx="4917500" cy="4351338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Reduced EF (</a:t>
            </a:r>
            <a:r>
              <a:rPr lang="en-US" sz="2400" dirty="0" err="1">
                <a:solidFill>
                  <a:srgbClr val="FF0000"/>
                </a:solidFill>
              </a:rPr>
              <a:t>HFrEF</a:t>
            </a:r>
            <a:r>
              <a:rPr lang="en-US" sz="2400" dirty="0">
                <a:solidFill>
                  <a:srgbClr val="FF0000"/>
                </a:solidFill>
              </a:rPr>
              <a:t>, LVEF &lt;40%)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Beta blocker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ARNI (or ACE-</a:t>
            </a:r>
            <a:r>
              <a:rPr lang="en-US" dirty="0" err="1"/>
              <a:t>i</a:t>
            </a:r>
            <a:r>
              <a:rPr lang="en-US" dirty="0"/>
              <a:t>/ARB)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MRA (spironolactone)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SGLT2 inhibitors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26172D-1432-2752-6E33-13EB5BBE1BB4}"/>
              </a:ext>
            </a:extLst>
          </p:cNvPr>
          <p:cNvSpPr txBox="1">
            <a:spLocks/>
          </p:cNvSpPr>
          <p:nvPr/>
        </p:nvSpPr>
        <p:spPr>
          <a:xfrm>
            <a:off x="5794250" y="1831415"/>
            <a:ext cx="4326903" cy="42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Preserved (</a:t>
            </a:r>
            <a:r>
              <a:rPr lang="en-US" dirty="0" err="1">
                <a:solidFill>
                  <a:srgbClr val="FF0000"/>
                </a:solidFill>
              </a:rPr>
              <a:t>HFpEF</a:t>
            </a:r>
            <a:r>
              <a:rPr lang="en-US" dirty="0">
                <a:solidFill>
                  <a:srgbClr val="FF0000"/>
                </a:solidFill>
              </a:rPr>
              <a:t> i.e. LVEF &gt;50%)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SGLT2 inhibitors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MRA (spironolactone)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ARB (+/- ARNI)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B50CA-3ACA-B426-9871-03FFC51259C8}"/>
              </a:ext>
            </a:extLst>
          </p:cNvPr>
          <p:cNvSpPr/>
          <p:nvPr/>
        </p:nvSpPr>
        <p:spPr>
          <a:xfrm>
            <a:off x="5127812" y="1765534"/>
            <a:ext cx="4419600" cy="4351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071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3E15-E14E-359C-9EB0-4458DFD6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6" y="162927"/>
            <a:ext cx="8596668" cy="1320800"/>
          </a:xfrm>
        </p:spPr>
        <p:txBody>
          <a:bodyPr/>
          <a:lstStyle/>
          <a:p>
            <a:r>
              <a:rPr lang="en-US" dirty="0"/>
              <a:t>Management of HF with Reduced EF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C2EB6-F2CB-9383-C822-08D826CE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6" y="1252071"/>
            <a:ext cx="9846080" cy="5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0AB6-BB4C-6425-DB53-B4998598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in the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47F4-783F-9806-FD64-6797E3D5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1" y="1576494"/>
            <a:ext cx="9533466" cy="1023271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In patients &gt; 80 years age admitted for acute heart failure</a:t>
            </a:r>
          </a:p>
          <a:p>
            <a:pPr marL="457200" lvl="1" indent="0">
              <a:buNone/>
            </a:pPr>
            <a:endParaRPr lang="en-US" sz="31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03196-F913-D1E2-76FD-7624A3F4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480515"/>
            <a:ext cx="12163425" cy="395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22E41-5737-2E64-4DEC-716D15F3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85310" y="2360520"/>
            <a:ext cx="422681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ECA73-EA8C-7D9D-C1FA-89EBEEB84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904" y="5139579"/>
            <a:ext cx="6381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573A-3217-4454-D697-05320CCC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6C93-A441-F735-4F3B-A5D98E1B2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Novartis, </a:t>
            </a:r>
            <a:r>
              <a:rPr lang="en-US" dirty="0" err="1"/>
              <a:t>Servier</a:t>
            </a:r>
            <a:r>
              <a:rPr lang="en-US" dirty="0"/>
              <a:t> Canada, BI Canada: speaking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8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5FAF-F217-B044-D155-7DFAF7AE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never occurs in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5117-9580-6210-1A89-2BCE62A3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6071"/>
            <a:ext cx="8596668" cy="4535291"/>
          </a:xfrm>
        </p:spPr>
        <p:txBody>
          <a:bodyPr/>
          <a:lstStyle/>
          <a:p>
            <a:r>
              <a:rPr lang="en-US" sz="2400" dirty="0"/>
              <a:t>Elderly patients:</a:t>
            </a:r>
          </a:p>
          <a:p>
            <a:pPr lvl="1"/>
            <a:r>
              <a:rPr lang="en-US" sz="2000" dirty="0"/>
              <a:t>Cognitive impairment</a:t>
            </a:r>
          </a:p>
          <a:p>
            <a:pPr lvl="1"/>
            <a:r>
              <a:rPr lang="en-US" sz="2000" dirty="0"/>
              <a:t>Increased frailty</a:t>
            </a:r>
          </a:p>
          <a:p>
            <a:pPr lvl="2"/>
            <a:r>
              <a:rPr lang="en-US" sz="1800" dirty="0"/>
              <a:t>Decreased functional ability and poor exercise tolerance</a:t>
            </a:r>
          </a:p>
          <a:p>
            <a:pPr lvl="2"/>
            <a:r>
              <a:rPr lang="en-US" sz="1800" dirty="0"/>
              <a:t>Important to distinguish from heart failure</a:t>
            </a:r>
          </a:p>
          <a:p>
            <a:pPr lvl="1"/>
            <a:r>
              <a:rPr lang="en-US" sz="2000" dirty="0"/>
              <a:t>Depression</a:t>
            </a:r>
          </a:p>
          <a:p>
            <a:pPr lvl="1"/>
            <a:r>
              <a:rPr lang="en-US" sz="2000" dirty="0"/>
              <a:t>Orthostatic hypotension</a:t>
            </a:r>
          </a:p>
          <a:p>
            <a:pPr lvl="2"/>
            <a:r>
              <a:rPr lang="en-US" sz="1800" dirty="0"/>
              <a:t>Limits reaching target doses</a:t>
            </a:r>
          </a:p>
          <a:p>
            <a:pPr lvl="1"/>
            <a:r>
              <a:rPr lang="en-US" sz="2000" dirty="0"/>
              <a:t>Polypharmacy</a:t>
            </a:r>
          </a:p>
          <a:p>
            <a:pPr lvl="2"/>
            <a:r>
              <a:rPr lang="en-US" sz="1800" dirty="0"/>
              <a:t>Important to consider drug-drug interactions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0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8142-C632-8760-1597-C70EDE2D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B74FA-0712-834A-EA8C-D19003561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87" y="78215"/>
            <a:ext cx="6019814" cy="6701569"/>
          </a:xfrm>
        </p:spPr>
      </p:pic>
    </p:spTree>
    <p:extLst>
      <p:ext uri="{BB962C8B-B14F-4D97-AF65-F5344CB8AC3E}">
        <p14:creationId xmlns:p14="http://schemas.microsoft.com/office/powerpoint/2010/main" val="107028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9D45-9479-1948-600C-C5BEF136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C086-E1E0-F8A0-6FFC-0E00DF6F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5035"/>
            <a:ext cx="8596668" cy="4526327"/>
          </a:xfrm>
        </p:spPr>
        <p:txBody>
          <a:bodyPr/>
          <a:lstStyle/>
          <a:p>
            <a:r>
              <a:rPr lang="en-US" dirty="0"/>
              <a:t>Emphasizing quality of life rather than longevity</a:t>
            </a:r>
          </a:p>
          <a:p>
            <a:pPr lvl="1"/>
            <a:r>
              <a:rPr lang="en-US" dirty="0"/>
              <a:t>OK to not reach target doses </a:t>
            </a:r>
          </a:p>
          <a:p>
            <a:pPr lvl="1"/>
            <a:endParaRPr lang="en-US" dirty="0"/>
          </a:p>
          <a:p>
            <a:r>
              <a:rPr lang="en-US" dirty="0"/>
              <a:t>Focusing on reducing HF hospitalizations</a:t>
            </a:r>
          </a:p>
          <a:p>
            <a:pPr lvl="1"/>
            <a:r>
              <a:rPr lang="en-US" dirty="0"/>
              <a:t>Better volume management</a:t>
            </a:r>
          </a:p>
          <a:p>
            <a:pPr lvl="1"/>
            <a:endParaRPr lang="en-US" dirty="0"/>
          </a:p>
          <a:p>
            <a:r>
              <a:rPr lang="en-US" dirty="0"/>
              <a:t>Not offering therapies that are likely to cause more undesired effects</a:t>
            </a:r>
          </a:p>
          <a:p>
            <a:pPr lvl="1"/>
            <a:r>
              <a:rPr lang="en-US" dirty="0"/>
              <a:t>Limiting ICD referrals</a:t>
            </a:r>
          </a:p>
          <a:p>
            <a:pPr lvl="1"/>
            <a:endParaRPr lang="en-US" dirty="0"/>
          </a:p>
          <a:p>
            <a:r>
              <a:rPr lang="en-US" dirty="0"/>
              <a:t>Assessing for orthostatic symptoms</a:t>
            </a:r>
          </a:p>
          <a:p>
            <a:pPr lvl="1"/>
            <a:r>
              <a:rPr lang="en-US" dirty="0"/>
              <a:t>Increased fall risk (risk is as high as 43% over 2 years)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59858-621D-46BE-6A2C-C8C8C28D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11" y="0"/>
            <a:ext cx="4635989" cy="35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401D-E2D3-6BE5-7CF6-E5F7A976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with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4D4BC-18EE-5885-6BE2-142D6A999C13}"/>
              </a:ext>
            </a:extLst>
          </p:cNvPr>
          <p:cNvSpPr txBox="1">
            <a:spLocks/>
          </p:cNvSpPr>
          <p:nvPr/>
        </p:nvSpPr>
        <p:spPr>
          <a:xfrm>
            <a:off x="677334" y="1515035"/>
            <a:ext cx="8765924" cy="47333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Hypotension</a:t>
            </a:r>
          </a:p>
          <a:p>
            <a:pPr lvl="1"/>
            <a:r>
              <a:rPr lang="en-US" dirty="0"/>
              <a:t>Orthostatic hypotension</a:t>
            </a:r>
          </a:p>
          <a:p>
            <a:pPr lvl="2"/>
            <a:r>
              <a:rPr lang="en-US" dirty="0"/>
              <a:t>Drop of SBP&gt;20mmHg, DBP&gt;10mmHg</a:t>
            </a:r>
          </a:p>
          <a:p>
            <a:pPr lvl="2"/>
            <a:r>
              <a:rPr lang="en-US" dirty="0"/>
              <a:t>Complicated by autonomic dysfunction in heart failure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Decreased hydration and oral intake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Medication induced</a:t>
            </a:r>
          </a:p>
          <a:p>
            <a:pPr lvl="2"/>
            <a:r>
              <a:rPr lang="en-US" dirty="0"/>
              <a:t>Tamsulosin </a:t>
            </a:r>
            <a:r>
              <a:rPr lang="en-US" dirty="0" err="1"/>
              <a:t>etc</a:t>
            </a:r>
            <a:r>
              <a:rPr lang="en-US" dirty="0"/>
              <a:t>, Diuretic predominant medication regimen in non volume overloaded patient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Comorbidities</a:t>
            </a:r>
          </a:p>
          <a:p>
            <a:pPr lvl="2"/>
            <a:r>
              <a:rPr lang="en-US" dirty="0"/>
              <a:t>Parkinson’s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7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A20D0-E39A-85A2-39AE-055441D1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failure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25044-C833-51A9-A2B2-DF5F5934E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reported as high as 40% in &gt;65 years age </a:t>
            </a:r>
          </a:p>
          <a:p>
            <a:endParaRPr lang="en-US" dirty="0"/>
          </a:p>
          <a:p>
            <a:r>
              <a:rPr lang="en-US" dirty="0"/>
              <a:t>Heart failure medications impact renal function</a:t>
            </a:r>
          </a:p>
          <a:p>
            <a:endParaRPr lang="en-US" dirty="0"/>
          </a:p>
          <a:p>
            <a:r>
              <a:rPr lang="en-US" dirty="0"/>
              <a:t>Frequently exacerbated by volume depletion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8E6FB-5F8C-D3D5-0BC1-03266CE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13" y="1270000"/>
            <a:ext cx="84391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955F-050C-89D2-C876-5ADA3FEB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 therapy based on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8393-DEAB-3A6F-758E-E8C51D22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012"/>
            <a:ext cx="8596668" cy="2384517"/>
          </a:xfrm>
        </p:spPr>
        <p:txBody>
          <a:bodyPr/>
          <a:lstStyle/>
          <a:p>
            <a:r>
              <a:rPr lang="en-US" dirty="0"/>
              <a:t>Important to consider where each patient is in their disease trajectory</a:t>
            </a:r>
          </a:p>
          <a:p>
            <a:endParaRPr lang="en-US" dirty="0"/>
          </a:p>
          <a:p>
            <a:r>
              <a:rPr lang="en-US" dirty="0"/>
              <a:t>Offer appropriate HF therapies based on patient profile</a:t>
            </a:r>
          </a:p>
          <a:p>
            <a:endParaRPr lang="en-US" dirty="0"/>
          </a:p>
          <a:p>
            <a:r>
              <a:rPr lang="en-US" dirty="0"/>
              <a:t>Volume/symptom management vs usual mortality reduction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5E60C-B469-3030-A647-56717EDF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0" y="3962352"/>
            <a:ext cx="1987745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049F-BEED-04FA-40B7-3F93B603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B6101-999E-4C99-F08C-B3C1E2E0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99" y="55662"/>
            <a:ext cx="7254489" cy="6746675"/>
          </a:xfrm>
        </p:spPr>
      </p:pic>
    </p:spTree>
    <p:extLst>
      <p:ext uri="{BB962C8B-B14F-4D97-AF65-F5344CB8AC3E}">
        <p14:creationId xmlns:p14="http://schemas.microsoft.com/office/powerpoint/2010/main" val="294618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91F7-C0EE-3353-7DED-C1FF80C8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519D-2D98-4A88-DB39-0C5F94BD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972A6-264E-E622-D437-B20DB1ED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450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D4605-A461-12BB-E808-B171B28D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03" y="2581704"/>
            <a:ext cx="4375850" cy="28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4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BFC6-485F-5719-5072-2A9CB366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14" y="2108200"/>
            <a:ext cx="8596668" cy="1320800"/>
          </a:xfrm>
        </p:spPr>
        <p:txBody>
          <a:bodyPr/>
          <a:lstStyle/>
          <a:p>
            <a:r>
              <a:rPr lang="en-US" dirty="0"/>
              <a:t>What about the slowly declining patient?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75A4-4EFD-CC59-9351-5ADA68399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9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1FBD-563B-D902-14C8-CF4F481C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0076-6F09-0D5F-F3BC-CC85A719C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2DBCC-56BE-4F0F-B5E8-62B2B4FE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6" y="460079"/>
            <a:ext cx="8859636" cy="59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60AF-4A1F-6BCD-7360-11096AF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0C85-4838-0EF4-ADCA-F77347C0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416"/>
            <a:ext cx="5124189" cy="4654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failure statistics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Burden of heart failure in elderly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Burden of heart failure in South Asians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Practical management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Prognosis and goals of care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712C5-5CB8-FA9D-41EA-D1B5D0B5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55" y="1522415"/>
            <a:ext cx="4353743" cy="46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5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84796-804E-46BB-AF69-561F556E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13" y="208169"/>
            <a:ext cx="8059936" cy="818459"/>
          </a:xfrm>
        </p:spPr>
        <p:txBody>
          <a:bodyPr>
            <a:normAutofit fontScale="90000"/>
          </a:bodyPr>
          <a:lstStyle/>
          <a:p>
            <a:r>
              <a:rPr lang="en-CA" dirty="0"/>
              <a:t>Recurring Hospitalizations Predict Poor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1379200" y="6352724"/>
            <a:ext cx="68507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67" kern="1200">
                <a:solidFill>
                  <a:srgbClr val="44D0E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79F86-F530-4857-AC04-27804085D27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521" b="10741"/>
          <a:stretch/>
        </p:blipFill>
        <p:spPr>
          <a:xfrm>
            <a:off x="335713" y="1183582"/>
            <a:ext cx="8900263" cy="505701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E15F0A-3770-40B8-A1B9-66B5557D0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681080" y="6345009"/>
            <a:ext cx="1068541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933" kern="1200">
                <a:solidFill>
                  <a:srgbClr val="06131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789B7F-80DE-46D7-BC29-B1A8FC61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3" t="90946" b="4039"/>
          <a:stretch/>
        </p:blipFill>
        <p:spPr>
          <a:xfrm>
            <a:off x="720875" y="6553824"/>
            <a:ext cx="4789716" cy="2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1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E28-0B19-B1E3-5E12-D21B8798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55" y="195532"/>
            <a:ext cx="3308070" cy="1320800"/>
          </a:xfrm>
        </p:spPr>
        <p:txBody>
          <a:bodyPr/>
          <a:lstStyle/>
          <a:p>
            <a:r>
              <a:rPr lang="en-US" dirty="0"/>
              <a:t>Mortality in heart failure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E6348-227C-D603-904A-04916A4A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80" y="0"/>
            <a:ext cx="6966857" cy="685800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3E646D2-A61B-1004-259A-768407B1AB67}"/>
              </a:ext>
            </a:extLst>
          </p:cNvPr>
          <p:cNvSpPr/>
          <p:nvPr/>
        </p:nvSpPr>
        <p:spPr>
          <a:xfrm rot="17835943">
            <a:off x="12092968" y="6234445"/>
            <a:ext cx="556404" cy="56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E21E1A8-0CE3-BEE8-D9F5-1C03E7860B0A}"/>
              </a:ext>
            </a:extLst>
          </p:cNvPr>
          <p:cNvSpPr/>
          <p:nvPr/>
        </p:nvSpPr>
        <p:spPr>
          <a:xfrm>
            <a:off x="8490478" y="6332717"/>
            <a:ext cx="556404" cy="3733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8AFF69-9FFC-84A0-E999-39B0A6AD429C}"/>
              </a:ext>
            </a:extLst>
          </p:cNvPr>
          <p:cNvSpPr/>
          <p:nvPr/>
        </p:nvSpPr>
        <p:spPr>
          <a:xfrm>
            <a:off x="8954219" y="5624423"/>
            <a:ext cx="2139351" cy="708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536E707-5981-039A-0376-B5FA7816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38" y="6237867"/>
            <a:ext cx="5257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Emmons-Bell S, Johnson C, Roth G. Prevalence, incidence and survival of heart failure: a systematic review. Heart 2022;108:1351-1360.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89A6-EE44-92D5-A0F7-9FE249D1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of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7E8A-0A69-A2D2-77F0-A8D27BF5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en-US" dirty="0"/>
              <a:t>Heart failure is a chronic illness</a:t>
            </a:r>
          </a:p>
          <a:p>
            <a:endParaRPr lang="en-US" dirty="0"/>
          </a:p>
          <a:p>
            <a:r>
              <a:rPr lang="en-US" dirty="0"/>
              <a:t>Discuss philosophy of care with patient </a:t>
            </a:r>
          </a:p>
          <a:p>
            <a:endParaRPr lang="en-US" dirty="0"/>
          </a:p>
          <a:p>
            <a:r>
              <a:rPr lang="en-US" dirty="0"/>
              <a:t>Important to assess patient and family’s understanding</a:t>
            </a:r>
          </a:p>
          <a:p>
            <a:endParaRPr lang="en-US" dirty="0"/>
          </a:p>
          <a:p>
            <a:r>
              <a:rPr lang="en-US" dirty="0"/>
              <a:t>Identify patients that are declining and review management plan</a:t>
            </a:r>
          </a:p>
          <a:p>
            <a:endParaRPr lang="en-US" dirty="0"/>
          </a:p>
          <a:p>
            <a:r>
              <a:rPr lang="en-US" dirty="0"/>
              <a:t>Updating MOST forms</a:t>
            </a:r>
          </a:p>
          <a:p>
            <a:endParaRPr lang="en-US" dirty="0"/>
          </a:p>
          <a:p>
            <a:r>
              <a:rPr lang="en-US" dirty="0"/>
              <a:t>Involving palliative care teams</a:t>
            </a:r>
          </a:p>
        </p:txBody>
      </p:sp>
    </p:spTree>
    <p:extLst>
      <p:ext uri="{BB962C8B-B14F-4D97-AF65-F5344CB8AC3E}">
        <p14:creationId xmlns:p14="http://schemas.microsoft.com/office/powerpoint/2010/main" val="3943881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4513-E7E4-51D0-9564-CB4F1482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7155-EFD6-88B9-03A9-46DC21E3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6C5FC-05F3-80CB-F22D-A94671B9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06" y="0"/>
            <a:ext cx="6031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5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1627-D9EB-F877-029E-BEA2BB15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2" y="261818"/>
            <a:ext cx="8596668" cy="626703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0D336-1D24-129A-8212-33A53B7FC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9" y="819509"/>
            <a:ext cx="11840059" cy="5716781"/>
          </a:xfrm>
        </p:spPr>
      </p:pic>
    </p:spTree>
    <p:extLst>
      <p:ext uri="{BB962C8B-B14F-4D97-AF65-F5344CB8AC3E}">
        <p14:creationId xmlns:p14="http://schemas.microsoft.com/office/powerpoint/2010/main" val="49347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3345-2439-E2D4-4AD7-9704452E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74" y="194732"/>
            <a:ext cx="8596668" cy="546340"/>
          </a:xfrm>
        </p:spPr>
        <p:txBody>
          <a:bodyPr>
            <a:normAutofit fontScale="90000"/>
          </a:bodyPr>
          <a:lstStyle/>
          <a:p>
            <a:r>
              <a:rPr lang="en-US" dirty="0"/>
              <a:t>Palliative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CC0EB-422D-937F-92BC-D7B35CE5D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4" y="836763"/>
            <a:ext cx="11406260" cy="5507328"/>
          </a:xfrm>
        </p:spPr>
      </p:pic>
    </p:spTree>
    <p:extLst>
      <p:ext uri="{BB962C8B-B14F-4D97-AF65-F5344CB8AC3E}">
        <p14:creationId xmlns:p14="http://schemas.microsoft.com/office/powerpoint/2010/main" val="3093032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E394-FA48-80EC-5660-6E97256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7CBE-E825-8475-87A6-4B620311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emphasize that patient is not being abandoned</a:t>
            </a:r>
          </a:p>
          <a:p>
            <a:endParaRPr lang="en-US" dirty="0"/>
          </a:p>
          <a:p>
            <a:r>
              <a:rPr lang="en-US" dirty="0"/>
              <a:t>Philosophy/goals of care are changing</a:t>
            </a:r>
          </a:p>
        </p:txBody>
      </p:sp>
    </p:spTree>
    <p:extLst>
      <p:ext uri="{BB962C8B-B14F-4D97-AF65-F5344CB8AC3E}">
        <p14:creationId xmlns:p14="http://schemas.microsoft.com/office/powerpoint/2010/main" val="3068832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9262-D98D-B548-ABD5-8FA01788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56CF-4767-08E9-8536-A407A46F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019"/>
            <a:ext cx="8596668" cy="4402343"/>
          </a:xfrm>
        </p:spPr>
        <p:txBody>
          <a:bodyPr/>
          <a:lstStyle/>
          <a:p>
            <a:r>
              <a:rPr lang="en-US" dirty="0"/>
              <a:t>Heart failure is a common problem</a:t>
            </a:r>
          </a:p>
          <a:p>
            <a:endParaRPr lang="en-US" dirty="0"/>
          </a:p>
          <a:p>
            <a:r>
              <a:rPr lang="en-US" dirty="0"/>
              <a:t>Risk factors for development of heart failure are common in elderly and in South Asian patients</a:t>
            </a:r>
          </a:p>
          <a:p>
            <a:endParaRPr lang="en-US" dirty="0"/>
          </a:p>
          <a:p>
            <a:r>
              <a:rPr lang="en-US" dirty="0"/>
              <a:t>Important to review patient’s place in the disease trajectory to guide goals of care discussion</a:t>
            </a:r>
          </a:p>
          <a:p>
            <a:endParaRPr lang="en-US" dirty="0"/>
          </a:p>
          <a:p>
            <a:r>
              <a:rPr lang="en-US" dirty="0"/>
              <a:t>Transition from mortality reduction to symptom management as disease progresses</a:t>
            </a:r>
          </a:p>
          <a:p>
            <a:endParaRPr lang="en-US" dirty="0"/>
          </a:p>
          <a:p>
            <a:r>
              <a:rPr lang="en-US" dirty="0"/>
              <a:t>Utilize palliative care resources to help with symptom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491C4-90E8-DD7E-3F42-C4C362142AEF}"/>
              </a:ext>
            </a:extLst>
          </p:cNvPr>
          <p:cNvSpPr txBox="1"/>
          <p:nvPr/>
        </p:nvSpPr>
        <p:spPr>
          <a:xfrm>
            <a:off x="2173184" y="2481943"/>
            <a:ext cx="833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9403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2263-587E-929E-1743-8395A4DC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D395-71ED-29BA-68ED-A4F41FC5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05" y="1702924"/>
            <a:ext cx="8596668" cy="608490"/>
          </a:xfrm>
        </p:spPr>
        <p:txBody>
          <a:bodyPr/>
          <a:lstStyle/>
          <a:p>
            <a:r>
              <a:rPr lang="en-US" dirty="0"/>
              <a:t>Inability of heart to meet metabolic demands of the body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FB3AF3-FEEF-5A67-D4CD-9470AAA47CC6}"/>
              </a:ext>
            </a:extLst>
          </p:cNvPr>
          <p:cNvCxnSpPr>
            <a:cxnSpLocks/>
          </p:cNvCxnSpPr>
          <p:nvPr/>
        </p:nvCxnSpPr>
        <p:spPr>
          <a:xfrm flipH="1">
            <a:off x="3345366" y="2364059"/>
            <a:ext cx="1338146" cy="1064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8055FB-386F-5B15-1A38-F0789EFA41A5}"/>
              </a:ext>
            </a:extLst>
          </p:cNvPr>
          <p:cNvCxnSpPr>
            <a:cxnSpLocks/>
          </p:cNvCxnSpPr>
          <p:nvPr/>
        </p:nvCxnSpPr>
        <p:spPr>
          <a:xfrm>
            <a:off x="4928839" y="2364059"/>
            <a:ext cx="1605776" cy="1064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AAB7DE-3D90-5A0F-C991-8825341455B9}"/>
              </a:ext>
            </a:extLst>
          </p:cNvPr>
          <p:cNvSpPr txBox="1"/>
          <p:nvPr/>
        </p:nvSpPr>
        <p:spPr>
          <a:xfrm>
            <a:off x="312234" y="3505769"/>
            <a:ext cx="479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Reduced EF (</a:t>
            </a:r>
            <a:r>
              <a:rPr lang="en-US" sz="3600" dirty="0" err="1"/>
              <a:t>HFrEF</a:t>
            </a:r>
            <a:r>
              <a:rPr lang="en-US" sz="3600" dirty="0"/>
              <a:t>, </a:t>
            </a:r>
            <a:r>
              <a:rPr lang="en-US" sz="3600" dirty="0" err="1"/>
              <a:t>HFmrEF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A1B85-6932-2500-4077-B7316858C9B6}"/>
              </a:ext>
            </a:extLst>
          </p:cNvPr>
          <p:cNvSpPr txBox="1"/>
          <p:nvPr/>
        </p:nvSpPr>
        <p:spPr>
          <a:xfrm>
            <a:off x="6096000" y="3429569"/>
            <a:ext cx="479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Need high pressures to keep up (</a:t>
            </a:r>
            <a:r>
              <a:rPr lang="en-US" sz="3600" dirty="0" err="1"/>
              <a:t>HFpEF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ADA2-FDA7-596B-E9EA-436F68A0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60434" cy="683090"/>
          </a:xfrm>
        </p:spPr>
        <p:txBody>
          <a:bodyPr>
            <a:normAutofit/>
          </a:bodyPr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82C8-73DD-E50E-63D1-CD2CEE0C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05F12-BCE5-978D-4A7F-84C6D8A5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278" y="0"/>
            <a:ext cx="3248722" cy="3473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C6EED-ED8E-E87A-DA9E-DE910E6F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2" y="1244163"/>
            <a:ext cx="7285463" cy="5351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78F5972-17CD-76A2-E8A0-C5C1FAFBC87E}"/>
              </a:ext>
            </a:extLst>
          </p:cNvPr>
          <p:cNvSpPr/>
          <p:nvPr/>
        </p:nvSpPr>
        <p:spPr>
          <a:xfrm>
            <a:off x="1335024" y="2873841"/>
            <a:ext cx="1490472" cy="483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F657C3-C7F2-3850-6BAA-C92606F15132}"/>
              </a:ext>
            </a:extLst>
          </p:cNvPr>
          <p:cNvSpPr/>
          <p:nvPr/>
        </p:nvSpPr>
        <p:spPr>
          <a:xfrm>
            <a:off x="2441448" y="4909373"/>
            <a:ext cx="1066372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9A4F59-8127-90E1-A407-DB05859B1FF5}"/>
              </a:ext>
            </a:extLst>
          </p:cNvPr>
          <p:cNvSpPr/>
          <p:nvPr/>
        </p:nvSpPr>
        <p:spPr>
          <a:xfrm>
            <a:off x="4194048" y="2845986"/>
            <a:ext cx="1490472" cy="483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1EE1C7-78BE-93F2-DF0C-8779698EB24B}"/>
              </a:ext>
            </a:extLst>
          </p:cNvPr>
          <p:cNvSpPr/>
          <p:nvPr/>
        </p:nvSpPr>
        <p:spPr>
          <a:xfrm>
            <a:off x="240903" y="4359855"/>
            <a:ext cx="1194593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581641-F5B0-E3ED-409B-A2884E0B7B79}"/>
              </a:ext>
            </a:extLst>
          </p:cNvPr>
          <p:cNvSpPr/>
          <p:nvPr/>
        </p:nvSpPr>
        <p:spPr>
          <a:xfrm>
            <a:off x="4782423" y="5184285"/>
            <a:ext cx="1194593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954D0-ED49-F001-71E3-6B9BE34EA297}"/>
              </a:ext>
            </a:extLst>
          </p:cNvPr>
          <p:cNvSpPr/>
          <p:nvPr/>
        </p:nvSpPr>
        <p:spPr>
          <a:xfrm>
            <a:off x="1182846" y="5472499"/>
            <a:ext cx="1194593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806A64-93DA-5D3C-C1E8-2A191884325D}"/>
              </a:ext>
            </a:extLst>
          </p:cNvPr>
          <p:cNvSpPr/>
          <p:nvPr/>
        </p:nvSpPr>
        <p:spPr>
          <a:xfrm>
            <a:off x="5532120" y="5600535"/>
            <a:ext cx="1037972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49DE8-DEDA-68AF-8FF5-FEC240AB2BC9}"/>
              </a:ext>
            </a:extLst>
          </p:cNvPr>
          <p:cNvSpPr/>
          <p:nvPr/>
        </p:nvSpPr>
        <p:spPr>
          <a:xfrm>
            <a:off x="6547234" y="5632122"/>
            <a:ext cx="1194593" cy="70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CCA880-7B2E-A498-9382-D349C0433665}"/>
              </a:ext>
            </a:extLst>
          </p:cNvPr>
          <p:cNvSpPr/>
          <p:nvPr/>
        </p:nvSpPr>
        <p:spPr>
          <a:xfrm>
            <a:off x="3722751" y="4351785"/>
            <a:ext cx="1194593" cy="1248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9B4347-BA33-A708-3B43-ADBC49814A72}"/>
              </a:ext>
            </a:extLst>
          </p:cNvPr>
          <p:cNvSpPr/>
          <p:nvPr/>
        </p:nvSpPr>
        <p:spPr>
          <a:xfrm>
            <a:off x="3551254" y="2761488"/>
            <a:ext cx="4505501" cy="373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35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42" y="681037"/>
            <a:ext cx="5719958" cy="1028570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99B9-F163-61E4-AC39-AE139873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42" y="1825625"/>
            <a:ext cx="6499771" cy="435133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 750,000 patients with heart failure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 &gt;100,000 patients diagnosed per year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 &gt;2.8 billion/year in healthcare cost by 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7950A-A307-5AD3-8406-4F833B3E4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25" y="0"/>
            <a:ext cx="54680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F773-4B71-2BC3-EF9B-366FC01F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6397-F40C-328B-2B15-FE9D2468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definition:</a:t>
            </a:r>
          </a:p>
          <a:p>
            <a:pPr lvl="1"/>
            <a:r>
              <a:rPr lang="en-US" dirty="0"/>
              <a:t>7% or more of its population aged ≥65 years as an “aging society”</a:t>
            </a:r>
          </a:p>
          <a:p>
            <a:pPr lvl="1"/>
            <a:r>
              <a:rPr lang="en-US" dirty="0"/>
              <a:t>14% or more as an “elderly society” </a:t>
            </a:r>
          </a:p>
          <a:p>
            <a:pPr lvl="1"/>
            <a:r>
              <a:rPr lang="en-US" dirty="0"/>
              <a:t>21% or more as a “super-aged society”</a:t>
            </a:r>
          </a:p>
          <a:p>
            <a:pPr lvl="1"/>
            <a:endParaRPr lang="en-US" dirty="0"/>
          </a:p>
          <a:p>
            <a:r>
              <a:rPr lang="en-US" dirty="0"/>
              <a:t>BC: 2016 consensus</a:t>
            </a:r>
          </a:p>
          <a:p>
            <a:pPr lvl="1"/>
            <a:r>
              <a:rPr lang="en-US" dirty="0"/>
              <a:t>18% population is over age 65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43" y="256271"/>
            <a:ext cx="6240418" cy="849534"/>
          </a:xfrm>
        </p:spPr>
        <p:txBody>
          <a:bodyPr>
            <a:normAutofit fontScale="90000"/>
          </a:bodyPr>
          <a:lstStyle/>
          <a:p>
            <a:r>
              <a:rPr lang="en-US" dirty="0"/>
              <a:t>Heart Failure increases with 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99B9-F163-61E4-AC39-AE139873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83" y="5301168"/>
            <a:ext cx="5826350" cy="57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Modified from </a:t>
            </a:r>
            <a:r>
              <a:rPr lang="en-US" sz="1200" dirty="0" err="1"/>
              <a:t>Kannel</a:t>
            </a:r>
            <a:r>
              <a:rPr lang="en-US" sz="1200" dirty="0"/>
              <a:t> WB, Belanger AJ. Epidemiology of heart failure. Am Heart J 1991;121:951-957.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8DC0D-E1F1-8948-ED49-A492C877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3" y="1416806"/>
            <a:ext cx="5276875" cy="376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2560E-4DA2-76EC-321B-757606FE9A4E}"/>
              </a:ext>
            </a:extLst>
          </p:cNvPr>
          <p:cNvSpPr txBox="1"/>
          <p:nvPr/>
        </p:nvSpPr>
        <p:spPr>
          <a:xfrm>
            <a:off x="376043" y="1526875"/>
            <a:ext cx="6180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US population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HF risk 6% from 60-79 years 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Increases to 14% over age 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Risk of HF hospitalization triples over age 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A169F-5395-DE51-725B-5061CC74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188" y="0"/>
            <a:ext cx="3138812" cy="33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1F18-5E76-8D4C-8E3F-F719D9B3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development of HF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27D5A2-5BA5-4C3D-1F26-C44EC2D5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 study, following population risk factors:</a:t>
            </a:r>
          </a:p>
          <a:p>
            <a:pPr lvl="1"/>
            <a:r>
              <a:rPr lang="en-US" dirty="0"/>
              <a:t>Coronary artery disease [RR 8.1]</a:t>
            </a:r>
          </a:p>
          <a:p>
            <a:pPr lvl="1"/>
            <a:r>
              <a:rPr lang="en-US" dirty="0"/>
              <a:t>Smoking [RR 1.6]</a:t>
            </a:r>
          </a:p>
          <a:p>
            <a:pPr lvl="1"/>
            <a:r>
              <a:rPr lang="en-US" dirty="0"/>
              <a:t>Hypertension [1.4]</a:t>
            </a:r>
          </a:p>
          <a:p>
            <a:pPr lvl="1"/>
            <a:r>
              <a:rPr lang="en-US" dirty="0"/>
              <a:t>Obesity [RR 1.3]</a:t>
            </a:r>
          </a:p>
          <a:p>
            <a:pPr lvl="1"/>
            <a:r>
              <a:rPr lang="en-US" dirty="0"/>
              <a:t>Diabetes [1.9]</a:t>
            </a:r>
          </a:p>
          <a:p>
            <a:pPr lvl="1"/>
            <a:r>
              <a:rPr lang="en-US" dirty="0"/>
              <a:t>Valvular heart disease [RR 1.5]</a:t>
            </a:r>
          </a:p>
          <a:p>
            <a:pPr lvl="1"/>
            <a:endParaRPr lang="en-US" dirty="0"/>
          </a:p>
          <a:p>
            <a:r>
              <a:rPr lang="en-US" dirty="0"/>
              <a:t>Older age, arrhythmias, kidney disease, COPD. social determinants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68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19462</TotalTime>
  <Words>903</Words>
  <Application>Microsoft Office PowerPoint</Application>
  <PresentationFormat>Widescreen</PresentationFormat>
  <Paragraphs>188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Trebuchet MS</vt:lpstr>
      <vt:lpstr>Wingdings</vt:lpstr>
      <vt:lpstr>Wingdings 3</vt:lpstr>
      <vt:lpstr>Facet</vt:lpstr>
      <vt:lpstr>Managing heart failure in elderly patients</vt:lpstr>
      <vt:lpstr>Disclosure</vt:lpstr>
      <vt:lpstr>Outline</vt:lpstr>
      <vt:lpstr>Heart Failure</vt:lpstr>
      <vt:lpstr>Clinical presentation</vt:lpstr>
      <vt:lpstr>Statistics</vt:lpstr>
      <vt:lpstr>Aging population</vt:lpstr>
      <vt:lpstr>Heart Failure increases with age</vt:lpstr>
      <vt:lpstr>Risk factors for development of HF</vt:lpstr>
      <vt:lpstr>Distribution of heart failure type</vt:lpstr>
      <vt:lpstr>Profile of elderly heart failure patient</vt:lpstr>
      <vt:lpstr>What about South Asians and heart failure?</vt:lpstr>
      <vt:lpstr>CAD and South Asians</vt:lpstr>
      <vt:lpstr>South Asians and HF</vt:lpstr>
      <vt:lpstr>Risk factors for HF in South Asians</vt:lpstr>
      <vt:lpstr>Risk of heart failure</vt:lpstr>
      <vt:lpstr>Treatment for decreasing mortality /hospitalization /worsening HF</vt:lpstr>
      <vt:lpstr>Management of HF with Reduced EF </vt:lpstr>
      <vt:lpstr>HF in the elderly</vt:lpstr>
      <vt:lpstr>Heart Failure never occurs in isolation</vt:lpstr>
      <vt:lpstr>PowerPoint Presentation</vt:lpstr>
      <vt:lpstr>Practical management</vt:lpstr>
      <vt:lpstr>Practical issues with management</vt:lpstr>
      <vt:lpstr>Renal failure</vt:lpstr>
      <vt:lpstr>Tailoring therapy based on patient</vt:lpstr>
      <vt:lpstr>PowerPoint Presentation</vt:lpstr>
      <vt:lpstr>PowerPoint Presentation</vt:lpstr>
      <vt:lpstr>What about the slowly declining patient?</vt:lpstr>
      <vt:lpstr>PowerPoint Presentation</vt:lpstr>
      <vt:lpstr>Recurring Hospitalizations Predict Poor Outcome</vt:lpstr>
      <vt:lpstr>Mortality in heart failure</vt:lpstr>
      <vt:lpstr>Prognosis of heart failure</vt:lpstr>
      <vt:lpstr>PowerPoint Presentation</vt:lpstr>
      <vt:lpstr>Resources</vt:lpstr>
      <vt:lpstr>Palliative</vt:lpstr>
      <vt:lpstr>Palliative care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risk in inflammatory disease</dc:title>
  <dc:creator>Tarun</dc:creator>
  <cp:lastModifiedBy>abc xyz</cp:lastModifiedBy>
  <cp:revision>75</cp:revision>
  <dcterms:created xsi:type="dcterms:W3CDTF">2022-08-15T02:04:12Z</dcterms:created>
  <dcterms:modified xsi:type="dcterms:W3CDTF">2023-09-16T06:02:03Z</dcterms:modified>
</cp:coreProperties>
</file>