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7" r:id="rId2"/>
    <p:sldId id="256" r:id="rId3"/>
    <p:sldId id="278" r:id="rId4"/>
    <p:sldId id="258" r:id="rId5"/>
    <p:sldId id="259" r:id="rId6"/>
    <p:sldId id="271" r:id="rId7"/>
    <p:sldId id="273" r:id="rId8"/>
    <p:sldId id="274" r:id="rId9"/>
    <p:sldId id="272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82" r:id="rId21"/>
    <p:sldId id="275" r:id="rId22"/>
    <p:sldId id="280" r:id="rId23"/>
    <p:sldId id="276" r:id="rId24"/>
    <p:sldId id="28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0782EB-8B84-CE48-97C8-C74529D7BC4D}" v="7" dt="2023-09-16T01:43:59.4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1"/>
    <p:restoredTop sz="96273"/>
  </p:normalViewPr>
  <p:slideViewPr>
    <p:cSldViewPr snapToGrid="0">
      <p:cViewPr varScale="1">
        <p:scale>
          <a:sx n="136" d="100"/>
          <a:sy n="136" d="100"/>
        </p:scale>
        <p:origin x="16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2B7B8A-DC67-41B3-AE15-B637E7AC5C38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4F027E10-9277-42C2-837F-CF46E1E8CE59}">
      <dgm:prSet/>
      <dgm:spPr/>
      <dgm:t>
        <a:bodyPr/>
        <a:lstStyle/>
        <a:p>
          <a:pPr>
            <a:defRPr b="1"/>
          </a:pPr>
          <a:r>
            <a:rPr lang="en-US"/>
            <a:t>Ultimately, more than just medication</a:t>
          </a:r>
        </a:p>
      </dgm:t>
    </dgm:pt>
    <dgm:pt modelId="{2188D017-EFD3-451D-A4C9-D680BF338853}" type="parTrans" cxnId="{B426B7DF-0B5A-4ADA-943C-381FB621A802}">
      <dgm:prSet/>
      <dgm:spPr/>
      <dgm:t>
        <a:bodyPr/>
        <a:lstStyle/>
        <a:p>
          <a:endParaRPr lang="en-US"/>
        </a:p>
      </dgm:t>
    </dgm:pt>
    <dgm:pt modelId="{323DC6FF-E0AD-4F90-BC5D-00DD8B65D95F}" type="sibTrans" cxnId="{B426B7DF-0B5A-4ADA-943C-381FB621A802}">
      <dgm:prSet/>
      <dgm:spPr/>
      <dgm:t>
        <a:bodyPr/>
        <a:lstStyle/>
        <a:p>
          <a:endParaRPr lang="en-US"/>
        </a:p>
      </dgm:t>
    </dgm:pt>
    <dgm:pt modelId="{E1E0F015-A632-4EBE-90E4-F2AB39CCD82F}">
      <dgm:prSet/>
      <dgm:spPr/>
      <dgm:t>
        <a:bodyPr/>
        <a:lstStyle/>
        <a:p>
          <a:pPr>
            <a:defRPr b="1"/>
          </a:pPr>
          <a:r>
            <a:rPr lang="en-US"/>
            <a:t>Coordinate (multi-agency) resources needed to bolster functioning</a:t>
          </a:r>
        </a:p>
      </dgm:t>
    </dgm:pt>
    <dgm:pt modelId="{4C6E4775-CA98-4914-A6E2-FD3F7B5E37D5}" type="parTrans" cxnId="{8332D1FA-C878-4C09-B117-86B172527B9F}">
      <dgm:prSet/>
      <dgm:spPr/>
      <dgm:t>
        <a:bodyPr/>
        <a:lstStyle/>
        <a:p>
          <a:endParaRPr lang="en-US"/>
        </a:p>
      </dgm:t>
    </dgm:pt>
    <dgm:pt modelId="{45E5AE58-A65E-4932-86CF-957C2B5C5668}" type="sibTrans" cxnId="{8332D1FA-C878-4C09-B117-86B172527B9F}">
      <dgm:prSet/>
      <dgm:spPr/>
      <dgm:t>
        <a:bodyPr/>
        <a:lstStyle/>
        <a:p>
          <a:endParaRPr lang="en-US"/>
        </a:p>
      </dgm:t>
    </dgm:pt>
    <dgm:pt modelId="{B29C0592-E3BE-4C25-9016-1AF33DC4572E}">
      <dgm:prSet/>
      <dgm:spPr/>
      <dgm:t>
        <a:bodyPr/>
        <a:lstStyle/>
        <a:p>
          <a:pPr>
            <a:defRPr b="1"/>
          </a:pPr>
          <a:r>
            <a:rPr lang="en-US"/>
            <a:t>Safety / Risk assessments</a:t>
          </a:r>
        </a:p>
      </dgm:t>
    </dgm:pt>
    <dgm:pt modelId="{EBB56FD7-CE8E-4417-A0A6-707883686BC2}" type="parTrans" cxnId="{73F594D9-611A-4485-B1B0-178A95581F4D}">
      <dgm:prSet/>
      <dgm:spPr/>
      <dgm:t>
        <a:bodyPr/>
        <a:lstStyle/>
        <a:p>
          <a:endParaRPr lang="en-US"/>
        </a:p>
      </dgm:t>
    </dgm:pt>
    <dgm:pt modelId="{B77447C3-7921-4FBF-9AD0-30CA6B8A01B4}" type="sibTrans" cxnId="{73F594D9-611A-4485-B1B0-178A95581F4D}">
      <dgm:prSet/>
      <dgm:spPr/>
      <dgm:t>
        <a:bodyPr/>
        <a:lstStyle/>
        <a:p>
          <a:endParaRPr lang="en-US"/>
        </a:p>
      </dgm:t>
    </dgm:pt>
    <dgm:pt modelId="{B65D467A-990B-4674-BF06-109BEC0BC5B4}">
      <dgm:prSet/>
      <dgm:spPr/>
      <dgm:t>
        <a:bodyPr/>
        <a:lstStyle/>
        <a:p>
          <a:pPr>
            <a:defRPr b="1"/>
          </a:pPr>
          <a:r>
            <a:rPr lang="en-US"/>
            <a:t>Evolvement of Behavioral &amp; Psychological Symptoms of Dementia </a:t>
          </a:r>
        </a:p>
      </dgm:t>
    </dgm:pt>
    <dgm:pt modelId="{49B36779-59B4-4171-BA81-C04D246CA582}" type="parTrans" cxnId="{3B523940-C5E4-4392-AA26-47519617E314}">
      <dgm:prSet/>
      <dgm:spPr/>
      <dgm:t>
        <a:bodyPr/>
        <a:lstStyle/>
        <a:p>
          <a:endParaRPr lang="en-US"/>
        </a:p>
      </dgm:t>
    </dgm:pt>
    <dgm:pt modelId="{AFFDFE35-1786-4960-ACAE-690444ED65FD}" type="sibTrans" cxnId="{3B523940-C5E4-4392-AA26-47519617E314}">
      <dgm:prSet/>
      <dgm:spPr/>
      <dgm:t>
        <a:bodyPr/>
        <a:lstStyle/>
        <a:p>
          <a:endParaRPr lang="en-US"/>
        </a:p>
      </dgm:t>
    </dgm:pt>
    <dgm:pt modelId="{3759CA46-E7C9-4DB5-9549-D369545714AB}">
      <dgm:prSet/>
      <dgm:spPr/>
      <dgm:t>
        <a:bodyPr/>
        <a:lstStyle/>
        <a:p>
          <a:r>
            <a:rPr lang="en-US"/>
            <a:t>Depression</a:t>
          </a:r>
        </a:p>
      </dgm:t>
    </dgm:pt>
    <dgm:pt modelId="{7E8A3199-EBBA-4539-94FA-F2BDA21B06D3}" type="parTrans" cxnId="{EA171D22-E5A3-4B52-93F9-7061507FAF40}">
      <dgm:prSet/>
      <dgm:spPr/>
      <dgm:t>
        <a:bodyPr/>
        <a:lstStyle/>
        <a:p>
          <a:endParaRPr lang="en-US"/>
        </a:p>
      </dgm:t>
    </dgm:pt>
    <dgm:pt modelId="{60DA765D-9AC8-4443-9F79-32460604B209}" type="sibTrans" cxnId="{EA171D22-E5A3-4B52-93F9-7061507FAF40}">
      <dgm:prSet/>
      <dgm:spPr/>
      <dgm:t>
        <a:bodyPr/>
        <a:lstStyle/>
        <a:p>
          <a:endParaRPr lang="en-US"/>
        </a:p>
      </dgm:t>
    </dgm:pt>
    <dgm:pt modelId="{F55C484D-F64C-4389-A80D-8BB001DC60A8}">
      <dgm:prSet/>
      <dgm:spPr/>
      <dgm:t>
        <a:bodyPr/>
        <a:lstStyle/>
        <a:p>
          <a:r>
            <a:rPr lang="en-US"/>
            <a:t>Psychoses</a:t>
          </a:r>
        </a:p>
      </dgm:t>
    </dgm:pt>
    <dgm:pt modelId="{CCBA7D09-0435-41CE-8D50-6F087E3F3FE8}" type="parTrans" cxnId="{B9388D92-10AC-451F-B999-11C4536A57D0}">
      <dgm:prSet/>
      <dgm:spPr/>
      <dgm:t>
        <a:bodyPr/>
        <a:lstStyle/>
        <a:p>
          <a:endParaRPr lang="en-US"/>
        </a:p>
      </dgm:t>
    </dgm:pt>
    <dgm:pt modelId="{9CCA54C7-BF3B-48EE-8CE9-D81985A7D193}" type="sibTrans" cxnId="{B9388D92-10AC-451F-B999-11C4536A57D0}">
      <dgm:prSet/>
      <dgm:spPr/>
      <dgm:t>
        <a:bodyPr/>
        <a:lstStyle/>
        <a:p>
          <a:endParaRPr lang="en-US"/>
        </a:p>
      </dgm:t>
    </dgm:pt>
    <dgm:pt modelId="{B66D58E7-57A0-46D8-B854-4C87F8B89C85}">
      <dgm:prSet/>
      <dgm:spPr/>
      <dgm:t>
        <a:bodyPr/>
        <a:lstStyle/>
        <a:p>
          <a:r>
            <a:rPr lang="en-US" dirty="0"/>
            <a:t>Aggression</a:t>
          </a:r>
        </a:p>
        <a:p>
          <a:r>
            <a:rPr lang="en-US" dirty="0"/>
            <a:t>Apathy</a:t>
          </a:r>
        </a:p>
      </dgm:t>
    </dgm:pt>
    <dgm:pt modelId="{4B7A7742-7949-4ACC-9102-51700832720A}" type="parTrans" cxnId="{78838B5B-AC48-4BAF-8733-0B102327CE2E}">
      <dgm:prSet/>
      <dgm:spPr/>
      <dgm:t>
        <a:bodyPr/>
        <a:lstStyle/>
        <a:p>
          <a:endParaRPr lang="en-US"/>
        </a:p>
      </dgm:t>
    </dgm:pt>
    <dgm:pt modelId="{F33AD8D8-CB0E-4626-B220-6FE37B01126B}" type="sibTrans" cxnId="{78838B5B-AC48-4BAF-8733-0B102327CE2E}">
      <dgm:prSet/>
      <dgm:spPr/>
      <dgm:t>
        <a:bodyPr/>
        <a:lstStyle/>
        <a:p>
          <a:endParaRPr lang="en-US"/>
        </a:p>
      </dgm:t>
    </dgm:pt>
    <dgm:pt modelId="{294CC6AA-860B-41C3-BCA8-E823F0334C56}" type="pres">
      <dgm:prSet presAssocID="{222B7B8A-DC67-41B3-AE15-B637E7AC5C38}" presName="root" presStyleCnt="0">
        <dgm:presLayoutVars>
          <dgm:dir/>
          <dgm:resizeHandles val="exact"/>
        </dgm:presLayoutVars>
      </dgm:prSet>
      <dgm:spPr/>
    </dgm:pt>
    <dgm:pt modelId="{3C80016F-7722-4984-A892-299C2336791D}" type="pres">
      <dgm:prSet presAssocID="{4F027E10-9277-42C2-837F-CF46E1E8CE59}" presName="compNode" presStyleCnt="0"/>
      <dgm:spPr/>
    </dgm:pt>
    <dgm:pt modelId="{30B5EF67-09C1-40D8-92E0-B864E354A877}" type="pres">
      <dgm:prSet presAssocID="{4F027E10-9277-42C2-837F-CF46E1E8CE5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BF321A3C-1FEC-467F-BD5C-EC039B6DE1FD}" type="pres">
      <dgm:prSet presAssocID="{4F027E10-9277-42C2-837F-CF46E1E8CE59}" presName="iconSpace" presStyleCnt="0"/>
      <dgm:spPr/>
    </dgm:pt>
    <dgm:pt modelId="{BCB41805-1BB6-4399-A598-59863FAC478F}" type="pres">
      <dgm:prSet presAssocID="{4F027E10-9277-42C2-837F-CF46E1E8CE59}" presName="parTx" presStyleLbl="revTx" presStyleIdx="0" presStyleCnt="8">
        <dgm:presLayoutVars>
          <dgm:chMax val="0"/>
          <dgm:chPref val="0"/>
        </dgm:presLayoutVars>
      </dgm:prSet>
      <dgm:spPr/>
    </dgm:pt>
    <dgm:pt modelId="{3186508F-5909-4209-867B-492FECCB00F5}" type="pres">
      <dgm:prSet presAssocID="{4F027E10-9277-42C2-837F-CF46E1E8CE59}" presName="txSpace" presStyleCnt="0"/>
      <dgm:spPr/>
    </dgm:pt>
    <dgm:pt modelId="{2A5B067A-A89B-4B2B-8E2E-EF0AE46BCAEE}" type="pres">
      <dgm:prSet presAssocID="{4F027E10-9277-42C2-837F-CF46E1E8CE59}" presName="desTx" presStyleLbl="revTx" presStyleIdx="1" presStyleCnt="8">
        <dgm:presLayoutVars/>
      </dgm:prSet>
      <dgm:spPr/>
    </dgm:pt>
    <dgm:pt modelId="{C45F7962-0C6E-4E90-A62E-4691A25F8B21}" type="pres">
      <dgm:prSet presAssocID="{323DC6FF-E0AD-4F90-BC5D-00DD8B65D95F}" presName="sibTrans" presStyleCnt="0"/>
      <dgm:spPr/>
    </dgm:pt>
    <dgm:pt modelId="{44B67131-A11A-46B1-B0B1-EBD0E95DE679}" type="pres">
      <dgm:prSet presAssocID="{E1E0F015-A632-4EBE-90E4-F2AB39CCD82F}" presName="compNode" presStyleCnt="0"/>
      <dgm:spPr/>
    </dgm:pt>
    <dgm:pt modelId="{199C80EA-7139-4C38-8993-FFF794EAC2CF}" type="pres">
      <dgm:prSet presAssocID="{E1E0F015-A632-4EBE-90E4-F2AB39CCD82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nching Diagram"/>
        </a:ext>
      </dgm:extLst>
    </dgm:pt>
    <dgm:pt modelId="{55F56BBD-0D18-4848-A8B0-51E88532EEB8}" type="pres">
      <dgm:prSet presAssocID="{E1E0F015-A632-4EBE-90E4-F2AB39CCD82F}" presName="iconSpace" presStyleCnt="0"/>
      <dgm:spPr/>
    </dgm:pt>
    <dgm:pt modelId="{75F847C1-04E9-4DDF-8CD2-A1EC044B0110}" type="pres">
      <dgm:prSet presAssocID="{E1E0F015-A632-4EBE-90E4-F2AB39CCD82F}" presName="parTx" presStyleLbl="revTx" presStyleIdx="2" presStyleCnt="8">
        <dgm:presLayoutVars>
          <dgm:chMax val="0"/>
          <dgm:chPref val="0"/>
        </dgm:presLayoutVars>
      </dgm:prSet>
      <dgm:spPr/>
    </dgm:pt>
    <dgm:pt modelId="{9D4D7A2E-D39B-43F0-A994-25C19A1CD8DC}" type="pres">
      <dgm:prSet presAssocID="{E1E0F015-A632-4EBE-90E4-F2AB39CCD82F}" presName="txSpace" presStyleCnt="0"/>
      <dgm:spPr/>
    </dgm:pt>
    <dgm:pt modelId="{E50A8274-BA25-408C-85F1-38F6B878F89F}" type="pres">
      <dgm:prSet presAssocID="{E1E0F015-A632-4EBE-90E4-F2AB39CCD82F}" presName="desTx" presStyleLbl="revTx" presStyleIdx="3" presStyleCnt="8">
        <dgm:presLayoutVars/>
      </dgm:prSet>
      <dgm:spPr/>
    </dgm:pt>
    <dgm:pt modelId="{726C3A3E-5B68-42E3-9BA3-DF9D682D785F}" type="pres">
      <dgm:prSet presAssocID="{45E5AE58-A65E-4932-86CF-957C2B5C5668}" presName="sibTrans" presStyleCnt="0"/>
      <dgm:spPr/>
    </dgm:pt>
    <dgm:pt modelId="{31F366C8-D79E-461D-89B4-738E10E8C1E4}" type="pres">
      <dgm:prSet presAssocID="{B29C0592-E3BE-4C25-9016-1AF33DC4572E}" presName="compNode" presStyleCnt="0"/>
      <dgm:spPr/>
    </dgm:pt>
    <dgm:pt modelId="{2FFD3D7E-B43B-4A15-8F48-7A5E6CC869B9}" type="pres">
      <dgm:prSet presAssocID="{B29C0592-E3BE-4C25-9016-1AF33DC4572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42AB9659-3BDD-47E7-B645-8F58C8ACBD6A}" type="pres">
      <dgm:prSet presAssocID="{B29C0592-E3BE-4C25-9016-1AF33DC4572E}" presName="iconSpace" presStyleCnt="0"/>
      <dgm:spPr/>
    </dgm:pt>
    <dgm:pt modelId="{43D6EF05-270D-431B-BA36-24A4CBC95872}" type="pres">
      <dgm:prSet presAssocID="{B29C0592-E3BE-4C25-9016-1AF33DC4572E}" presName="parTx" presStyleLbl="revTx" presStyleIdx="4" presStyleCnt="8">
        <dgm:presLayoutVars>
          <dgm:chMax val="0"/>
          <dgm:chPref val="0"/>
        </dgm:presLayoutVars>
      </dgm:prSet>
      <dgm:spPr/>
    </dgm:pt>
    <dgm:pt modelId="{A129CF9F-DBF4-484D-92F1-7810F7A65957}" type="pres">
      <dgm:prSet presAssocID="{B29C0592-E3BE-4C25-9016-1AF33DC4572E}" presName="txSpace" presStyleCnt="0"/>
      <dgm:spPr/>
    </dgm:pt>
    <dgm:pt modelId="{F91BA313-22DE-4A47-AC25-365B94758668}" type="pres">
      <dgm:prSet presAssocID="{B29C0592-E3BE-4C25-9016-1AF33DC4572E}" presName="desTx" presStyleLbl="revTx" presStyleIdx="5" presStyleCnt="8">
        <dgm:presLayoutVars/>
      </dgm:prSet>
      <dgm:spPr/>
    </dgm:pt>
    <dgm:pt modelId="{60CB962F-FD61-490C-B0F4-BB51525726E9}" type="pres">
      <dgm:prSet presAssocID="{B77447C3-7921-4FBF-9AD0-30CA6B8A01B4}" presName="sibTrans" presStyleCnt="0"/>
      <dgm:spPr/>
    </dgm:pt>
    <dgm:pt modelId="{C5F8DBDE-E9AB-40D7-A385-B4E7E3B9A69A}" type="pres">
      <dgm:prSet presAssocID="{B65D467A-990B-4674-BF06-109BEC0BC5B4}" presName="compNode" presStyleCnt="0"/>
      <dgm:spPr/>
    </dgm:pt>
    <dgm:pt modelId="{69EBB7E9-5AEB-4BE7-B80A-93D2D0063109}" type="pres">
      <dgm:prSet presAssocID="{B65D467A-990B-4674-BF06-109BEC0BC5B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4F643120-1275-450D-8386-6574A5389E79}" type="pres">
      <dgm:prSet presAssocID="{B65D467A-990B-4674-BF06-109BEC0BC5B4}" presName="iconSpace" presStyleCnt="0"/>
      <dgm:spPr/>
    </dgm:pt>
    <dgm:pt modelId="{495E278C-80CB-4E8E-A2CB-93EA6A32709F}" type="pres">
      <dgm:prSet presAssocID="{B65D467A-990B-4674-BF06-109BEC0BC5B4}" presName="parTx" presStyleLbl="revTx" presStyleIdx="6" presStyleCnt="8">
        <dgm:presLayoutVars>
          <dgm:chMax val="0"/>
          <dgm:chPref val="0"/>
        </dgm:presLayoutVars>
      </dgm:prSet>
      <dgm:spPr/>
    </dgm:pt>
    <dgm:pt modelId="{798D5EBA-BFE4-4B00-BDF4-CF68CDF42204}" type="pres">
      <dgm:prSet presAssocID="{B65D467A-990B-4674-BF06-109BEC0BC5B4}" presName="txSpace" presStyleCnt="0"/>
      <dgm:spPr/>
    </dgm:pt>
    <dgm:pt modelId="{7BC8E4F3-950C-48B3-91FA-964ADF50D158}" type="pres">
      <dgm:prSet presAssocID="{B65D467A-990B-4674-BF06-109BEC0BC5B4}" presName="desTx" presStyleLbl="revTx" presStyleIdx="7" presStyleCnt="8">
        <dgm:presLayoutVars/>
      </dgm:prSet>
      <dgm:spPr/>
    </dgm:pt>
  </dgm:ptLst>
  <dgm:cxnLst>
    <dgm:cxn modelId="{50D38305-0FC6-40AF-BE41-60935FC2599F}" type="presOf" srcId="{F55C484D-F64C-4389-A80D-8BB001DC60A8}" destId="{7BC8E4F3-950C-48B3-91FA-964ADF50D158}" srcOrd="0" destOrd="1" presId="urn:microsoft.com/office/officeart/2018/5/layout/CenteredIconLabelDescriptionList"/>
    <dgm:cxn modelId="{7BD07819-3875-49B7-B25A-04A62FB290A4}" type="presOf" srcId="{B29C0592-E3BE-4C25-9016-1AF33DC4572E}" destId="{43D6EF05-270D-431B-BA36-24A4CBC95872}" srcOrd="0" destOrd="0" presId="urn:microsoft.com/office/officeart/2018/5/layout/CenteredIconLabelDescriptionList"/>
    <dgm:cxn modelId="{EA171D22-E5A3-4B52-93F9-7061507FAF40}" srcId="{B65D467A-990B-4674-BF06-109BEC0BC5B4}" destId="{3759CA46-E7C9-4DB5-9549-D369545714AB}" srcOrd="0" destOrd="0" parTransId="{7E8A3199-EBBA-4539-94FA-F2BDA21B06D3}" sibTransId="{60DA765D-9AC8-4443-9F79-32460604B209}"/>
    <dgm:cxn modelId="{3B523940-C5E4-4392-AA26-47519617E314}" srcId="{222B7B8A-DC67-41B3-AE15-B637E7AC5C38}" destId="{B65D467A-990B-4674-BF06-109BEC0BC5B4}" srcOrd="3" destOrd="0" parTransId="{49B36779-59B4-4171-BA81-C04D246CA582}" sibTransId="{AFFDFE35-1786-4960-ACAE-690444ED65FD}"/>
    <dgm:cxn modelId="{1BBB015B-A6DB-46F4-B947-87A3BF311718}" type="presOf" srcId="{222B7B8A-DC67-41B3-AE15-B637E7AC5C38}" destId="{294CC6AA-860B-41C3-BCA8-E823F0334C56}" srcOrd="0" destOrd="0" presId="urn:microsoft.com/office/officeart/2018/5/layout/CenteredIconLabelDescriptionList"/>
    <dgm:cxn modelId="{78838B5B-AC48-4BAF-8733-0B102327CE2E}" srcId="{B65D467A-990B-4674-BF06-109BEC0BC5B4}" destId="{B66D58E7-57A0-46D8-B854-4C87F8B89C85}" srcOrd="2" destOrd="0" parTransId="{4B7A7742-7949-4ACC-9102-51700832720A}" sibTransId="{F33AD8D8-CB0E-4626-B220-6FE37B01126B}"/>
    <dgm:cxn modelId="{4750EE5B-B157-40C4-806E-DE397AD18A5E}" type="presOf" srcId="{3759CA46-E7C9-4DB5-9549-D369545714AB}" destId="{7BC8E4F3-950C-48B3-91FA-964ADF50D158}" srcOrd="0" destOrd="0" presId="urn:microsoft.com/office/officeart/2018/5/layout/CenteredIconLabelDescriptionList"/>
    <dgm:cxn modelId="{FCFC7C92-EEC1-42C5-B859-20BD35F113FF}" type="presOf" srcId="{B66D58E7-57A0-46D8-B854-4C87F8B89C85}" destId="{7BC8E4F3-950C-48B3-91FA-964ADF50D158}" srcOrd="0" destOrd="2" presId="urn:microsoft.com/office/officeart/2018/5/layout/CenteredIconLabelDescriptionList"/>
    <dgm:cxn modelId="{B9388D92-10AC-451F-B999-11C4536A57D0}" srcId="{B65D467A-990B-4674-BF06-109BEC0BC5B4}" destId="{F55C484D-F64C-4389-A80D-8BB001DC60A8}" srcOrd="1" destOrd="0" parTransId="{CCBA7D09-0435-41CE-8D50-6F087E3F3FE8}" sibTransId="{9CCA54C7-BF3B-48EE-8CE9-D81985A7D193}"/>
    <dgm:cxn modelId="{977A4EBC-339E-4086-BECB-E17435D4546C}" type="presOf" srcId="{B65D467A-990B-4674-BF06-109BEC0BC5B4}" destId="{495E278C-80CB-4E8E-A2CB-93EA6A32709F}" srcOrd="0" destOrd="0" presId="urn:microsoft.com/office/officeart/2018/5/layout/CenteredIconLabelDescriptionList"/>
    <dgm:cxn modelId="{09B193C4-90FC-475C-80D4-75B45FA06E1C}" type="presOf" srcId="{E1E0F015-A632-4EBE-90E4-F2AB39CCD82F}" destId="{75F847C1-04E9-4DDF-8CD2-A1EC044B0110}" srcOrd="0" destOrd="0" presId="urn:microsoft.com/office/officeart/2018/5/layout/CenteredIconLabelDescriptionList"/>
    <dgm:cxn modelId="{54A7D6C4-8808-4306-A071-509DCB6CD061}" type="presOf" srcId="{4F027E10-9277-42C2-837F-CF46E1E8CE59}" destId="{BCB41805-1BB6-4399-A598-59863FAC478F}" srcOrd="0" destOrd="0" presId="urn:microsoft.com/office/officeart/2018/5/layout/CenteredIconLabelDescriptionList"/>
    <dgm:cxn modelId="{73F594D9-611A-4485-B1B0-178A95581F4D}" srcId="{222B7B8A-DC67-41B3-AE15-B637E7AC5C38}" destId="{B29C0592-E3BE-4C25-9016-1AF33DC4572E}" srcOrd="2" destOrd="0" parTransId="{EBB56FD7-CE8E-4417-A0A6-707883686BC2}" sibTransId="{B77447C3-7921-4FBF-9AD0-30CA6B8A01B4}"/>
    <dgm:cxn modelId="{B426B7DF-0B5A-4ADA-943C-381FB621A802}" srcId="{222B7B8A-DC67-41B3-AE15-B637E7AC5C38}" destId="{4F027E10-9277-42C2-837F-CF46E1E8CE59}" srcOrd="0" destOrd="0" parTransId="{2188D017-EFD3-451D-A4C9-D680BF338853}" sibTransId="{323DC6FF-E0AD-4F90-BC5D-00DD8B65D95F}"/>
    <dgm:cxn modelId="{8332D1FA-C878-4C09-B117-86B172527B9F}" srcId="{222B7B8A-DC67-41B3-AE15-B637E7AC5C38}" destId="{E1E0F015-A632-4EBE-90E4-F2AB39CCD82F}" srcOrd="1" destOrd="0" parTransId="{4C6E4775-CA98-4914-A6E2-FD3F7B5E37D5}" sibTransId="{45E5AE58-A65E-4932-86CF-957C2B5C5668}"/>
    <dgm:cxn modelId="{BDB5559C-FF25-4A8B-ADAA-5FB53AF4C6AB}" type="presParOf" srcId="{294CC6AA-860B-41C3-BCA8-E823F0334C56}" destId="{3C80016F-7722-4984-A892-299C2336791D}" srcOrd="0" destOrd="0" presId="urn:microsoft.com/office/officeart/2018/5/layout/CenteredIconLabelDescriptionList"/>
    <dgm:cxn modelId="{672F6C73-1902-4F8C-AE0B-32396B9E8CC9}" type="presParOf" srcId="{3C80016F-7722-4984-A892-299C2336791D}" destId="{30B5EF67-09C1-40D8-92E0-B864E354A877}" srcOrd="0" destOrd="0" presId="urn:microsoft.com/office/officeart/2018/5/layout/CenteredIconLabelDescriptionList"/>
    <dgm:cxn modelId="{2645A28B-0328-4DAD-9C48-79773D626BD9}" type="presParOf" srcId="{3C80016F-7722-4984-A892-299C2336791D}" destId="{BF321A3C-1FEC-467F-BD5C-EC039B6DE1FD}" srcOrd="1" destOrd="0" presId="urn:microsoft.com/office/officeart/2018/5/layout/CenteredIconLabelDescriptionList"/>
    <dgm:cxn modelId="{382CF76B-18F6-4D56-9F7C-D355FF4CEA1E}" type="presParOf" srcId="{3C80016F-7722-4984-A892-299C2336791D}" destId="{BCB41805-1BB6-4399-A598-59863FAC478F}" srcOrd="2" destOrd="0" presId="urn:microsoft.com/office/officeart/2018/5/layout/CenteredIconLabelDescriptionList"/>
    <dgm:cxn modelId="{020ACF8B-320A-4606-8CBF-2E163268D7FB}" type="presParOf" srcId="{3C80016F-7722-4984-A892-299C2336791D}" destId="{3186508F-5909-4209-867B-492FECCB00F5}" srcOrd="3" destOrd="0" presId="urn:microsoft.com/office/officeart/2018/5/layout/CenteredIconLabelDescriptionList"/>
    <dgm:cxn modelId="{EF1C6FF9-7419-47FC-9B3B-454E24D41C07}" type="presParOf" srcId="{3C80016F-7722-4984-A892-299C2336791D}" destId="{2A5B067A-A89B-4B2B-8E2E-EF0AE46BCAEE}" srcOrd="4" destOrd="0" presId="urn:microsoft.com/office/officeart/2018/5/layout/CenteredIconLabelDescriptionList"/>
    <dgm:cxn modelId="{B8621299-7020-4B70-B210-504B076AA018}" type="presParOf" srcId="{294CC6AA-860B-41C3-BCA8-E823F0334C56}" destId="{C45F7962-0C6E-4E90-A62E-4691A25F8B21}" srcOrd="1" destOrd="0" presId="urn:microsoft.com/office/officeart/2018/5/layout/CenteredIconLabelDescriptionList"/>
    <dgm:cxn modelId="{C685D68E-1AA4-49C1-BA6E-67563DCD7E68}" type="presParOf" srcId="{294CC6AA-860B-41C3-BCA8-E823F0334C56}" destId="{44B67131-A11A-46B1-B0B1-EBD0E95DE679}" srcOrd="2" destOrd="0" presId="urn:microsoft.com/office/officeart/2018/5/layout/CenteredIconLabelDescriptionList"/>
    <dgm:cxn modelId="{4F077CB2-0D8E-49B6-97D2-208639EA00E0}" type="presParOf" srcId="{44B67131-A11A-46B1-B0B1-EBD0E95DE679}" destId="{199C80EA-7139-4C38-8993-FFF794EAC2CF}" srcOrd="0" destOrd="0" presId="urn:microsoft.com/office/officeart/2018/5/layout/CenteredIconLabelDescriptionList"/>
    <dgm:cxn modelId="{614AAD33-DDA4-4117-BDB5-3E7F7536D1B9}" type="presParOf" srcId="{44B67131-A11A-46B1-B0B1-EBD0E95DE679}" destId="{55F56BBD-0D18-4848-A8B0-51E88532EEB8}" srcOrd="1" destOrd="0" presId="urn:microsoft.com/office/officeart/2018/5/layout/CenteredIconLabelDescriptionList"/>
    <dgm:cxn modelId="{6D69E3CE-9256-4CD2-BE12-EA98D152A12E}" type="presParOf" srcId="{44B67131-A11A-46B1-B0B1-EBD0E95DE679}" destId="{75F847C1-04E9-4DDF-8CD2-A1EC044B0110}" srcOrd="2" destOrd="0" presId="urn:microsoft.com/office/officeart/2018/5/layout/CenteredIconLabelDescriptionList"/>
    <dgm:cxn modelId="{41EB5ABA-A99B-40BD-AA46-D8FA03D4AFD3}" type="presParOf" srcId="{44B67131-A11A-46B1-B0B1-EBD0E95DE679}" destId="{9D4D7A2E-D39B-43F0-A994-25C19A1CD8DC}" srcOrd="3" destOrd="0" presId="urn:microsoft.com/office/officeart/2018/5/layout/CenteredIconLabelDescriptionList"/>
    <dgm:cxn modelId="{3A699094-2076-4BB0-BFE9-03C1F8DE3AB1}" type="presParOf" srcId="{44B67131-A11A-46B1-B0B1-EBD0E95DE679}" destId="{E50A8274-BA25-408C-85F1-38F6B878F89F}" srcOrd="4" destOrd="0" presId="urn:microsoft.com/office/officeart/2018/5/layout/CenteredIconLabelDescriptionList"/>
    <dgm:cxn modelId="{096947F2-2400-4B52-BCBB-24DB19B6EACD}" type="presParOf" srcId="{294CC6AA-860B-41C3-BCA8-E823F0334C56}" destId="{726C3A3E-5B68-42E3-9BA3-DF9D682D785F}" srcOrd="3" destOrd="0" presId="urn:microsoft.com/office/officeart/2018/5/layout/CenteredIconLabelDescriptionList"/>
    <dgm:cxn modelId="{844ACDC6-9AC6-47A2-AD91-0EBAC8DCB64D}" type="presParOf" srcId="{294CC6AA-860B-41C3-BCA8-E823F0334C56}" destId="{31F366C8-D79E-461D-89B4-738E10E8C1E4}" srcOrd="4" destOrd="0" presId="urn:microsoft.com/office/officeart/2018/5/layout/CenteredIconLabelDescriptionList"/>
    <dgm:cxn modelId="{9C5D6373-248A-4F7B-8CE5-DAC7581651C3}" type="presParOf" srcId="{31F366C8-D79E-461D-89B4-738E10E8C1E4}" destId="{2FFD3D7E-B43B-4A15-8F48-7A5E6CC869B9}" srcOrd="0" destOrd="0" presId="urn:microsoft.com/office/officeart/2018/5/layout/CenteredIconLabelDescriptionList"/>
    <dgm:cxn modelId="{739AF78E-AD6F-4B83-BAC9-4DF84A68F92C}" type="presParOf" srcId="{31F366C8-D79E-461D-89B4-738E10E8C1E4}" destId="{42AB9659-3BDD-47E7-B645-8F58C8ACBD6A}" srcOrd="1" destOrd="0" presId="urn:microsoft.com/office/officeart/2018/5/layout/CenteredIconLabelDescriptionList"/>
    <dgm:cxn modelId="{384976D2-DF40-44F8-8E52-6A7F1F66D580}" type="presParOf" srcId="{31F366C8-D79E-461D-89B4-738E10E8C1E4}" destId="{43D6EF05-270D-431B-BA36-24A4CBC95872}" srcOrd="2" destOrd="0" presId="urn:microsoft.com/office/officeart/2018/5/layout/CenteredIconLabelDescriptionList"/>
    <dgm:cxn modelId="{3D4D2A3D-57ED-4FE1-BA20-40FDF2A30E64}" type="presParOf" srcId="{31F366C8-D79E-461D-89B4-738E10E8C1E4}" destId="{A129CF9F-DBF4-484D-92F1-7810F7A65957}" srcOrd="3" destOrd="0" presId="urn:microsoft.com/office/officeart/2018/5/layout/CenteredIconLabelDescriptionList"/>
    <dgm:cxn modelId="{CAB90DCC-77F4-4863-9321-F393C879A85B}" type="presParOf" srcId="{31F366C8-D79E-461D-89B4-738E10E8C1E4}" destId="{F91BA313-22DE-4A47-AC25-365B94758668}" srcOrd="4" destOrd="0" presId="urn:microsoft.com/office/officeart/2018/5/layout/CenteredIconLabelDescriptionList"/>
    <dgm:cxn modelId="{B0B95DCD-4F3F-409E-96B2-FCC0B1367A8D}" type="presParOf" srcId="{294CC6AA-860B-41C3-BCA8-E823F0334C56}" destId="{60CB962F-FD61-490C-B0F4-BB51525726E9}" srcOrd="5" destOrd="0" presId="urn:microsoft.com/office/officeart/2018/5/layout/CenteredIconLabelDescriptionList"/>
    <dgm:cxn modelId="{1F2FD58D-C340-48B5-A6B4-D159D300FAF4}" type="presParOf" srcId="{294CC6AA-860B-41C3-BCA8-E823F0334C56}" destId="{C5F8DBDE-E9AB-40D7-A385-B4E7E3B9A69A}" srcOrd="6" destOrd="0" presId="urn:microsoft.com/office/officeart/2018/5/layout/CenteredIconLabelDescriptionList"/>
    <dgm:cxn modelId="{95E518C5-39B6-4AAB-97F2-9CCA5E91B8C0}" type="presParOf" srcId="{C5F8DBDE-E9AB-40D7-A385-B4E7E3B9A69A}" destId="{69EBB7E9-5AEB-4BE7-B80A-93D2D0063109}" srcOrd="0" destOrd="0" presId="urn:microsoft.com/office/officeart/2018/5/layout/CenteredIconLabelDescriptionList"/>
    <dgm:cxn modelId="{BF114FF3-146D-481B-B2CB-1D2EEFE81E08}" type="presParOf" srcId="{C5F8DBDE-E9AB-40D7-A385-B4E7E3B9A69A}" destId="{4F643120-1275-450D-8386-6574A5389E79}" srcOrd="1" destOrd="0" presId="urn:microsoft.com/office/officeart/2018/5/layout/CenteredIconLabelDescriptionList"/>
    <dgm:cxn modelId="{02D19E5A-ED11-4039-BC6E-557A4F61CB75}" type="presParOf" srcId="{C5F8DBDE-E9AB-40D7-A385-B4E7E3B9A69A}" destId="{495E278C-80CB-4E8E-A2CB-93EA6A32709F}" srcOrd="2" destOrd="0" presId="urn:microsoft.com/office/officeart/2018/5/layout/CenteredIconLabelDescriptionList"/>
    <dgm:cxn modelId="{EE9DBC58-F6AB-482B-9038-9C5C6E16D37A}" type="presParOf" srcId="{C5F8DBDE-E9AB-40D7-A385-B4E7E3B9A69A}" destId="{798D5EBA-BFE4-4B00-BDF4-CF68CDF42204}" srcOrd="3" destOrd="0" presId="urn:microsoft.com/office/officeart/2018/5/layout/CenteredIconLabelDescriptionList"/>
    <dgm:cxn modelId="{1B942D02-307E-461B-9731-629CACF28723}" type="presParOf" srcId="{C5F8DBDE-E9AB-40D7-A385-B4E7E3B9A69A}" destId="{7BC8E4F3-950C-48B3-91FA-964ADF50D158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B5EF67-09C1-40D8-92E0-B864E354A877}">
      <dsp:nvSpPr>
        <dsp:cNvPr id="0" name=""/>
        <dsp:cNvSpPr/>
      </dsp:nvSpPr>
      <dsp:spPr>
        <a:xfrm>
          <a:off x="788484" y="895065"/>
          <a:ext cx="844593" cy="84459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B41805-1BB6-4399-A598-59863FAC478F}">
      <dsp:nvSpPr>
        <dsp:cNvPr id="0" name=""/>
        <dsp:cNvSpPr/>
      </dsp:nvSpPr>
      <dsp:spPr>
        <a:xfrm>
          <a:off x="4219" y="1842974"/>
          <a:ext cx="2413125" cy="587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Ultimately, more than just medication</a:t>
          </a:r>
        </a:p>
      </dsp:txBody>
      <dsp:txXfrm>
        <a:off x="4219" y="1842974"/>
        <a:ext cx="2413125" cy="587668"/>
      </dsp:txXfrm>
    </dsp:sp>
    <dsp:sp modelId="{2A5B067A-A89B-4B2B-8E2E-EF0AE46BCAEE}">
      <dsp:nvSpPr>
        <dsp:cNvPr id="0" name=""/>
        <dsp:cNvSpPr/>
      </dsp:nvSpPr>
      <dsp:spPr>
        <a:xfrm>
          <a:off x="4219" y="2478696"/>
          <a:ext cx="2413125" cy="8190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9C80EA-7139-4C38-8993-FFF794EAC2CF}">
      <dsp:nvSpPr>
        <dsp:cNvPr id="0" name=""/>
        <dsp:cNvSpPr/>
      </dsp:nvSpPr>
      <dsp:spPr>
        <a:xfrm>
          <a:off x="3623906" y="895065"/>
          <a:ext cx="844593" cy="84459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F847C1-04E9-4DDF-8CD2-A1EC044B0110}">
      <dsp:nvSpPr>
        <dsp:cNvPr id="0" name=""/>
        <dsp:cNvSpPr/>
      </dsp:nvSpPr>
      <dsp:spPr>
        <a:xfrm>
          <a:off x="2839641" y="1842974"/>
          <a:ext cx="2413125" cy="587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Coordinate (multi-agency) resources needed to bolster functioning</a:t>
          </a:r>
        </a:p>
      </dsp:txBody>
      <dsp:txXfrm>
        <a:off x="2839641" y="1842974"/>
        <a:ext cx="2413125" cy="587668"/>
      </dsp:txXfrm>
    </dsp:sp>
    <dsp:sp modelId="{E50A8274-BA25-408C-85F1-38F6B878F89F}">
      <dsp:nvSpPr>
        <dsp:cNvPr id="0" name=""/>
        <dsp:cNvSpPr/>
      </dsp:nvSpPr>
      <dsp:spPr>
        <a:xfrm>
          <a:off x="2839641" y="2478696"/>
          <a:ext cx="2413125" cy="8190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FD3D7E-B43B-4A15-8F48-7A5E6CC869B9}">
      <dsp:nvSpPr>
        <dsp:cNvPr id="0" name=""/>
        <dsp:cNvSpPr/>
      </dsp:nvSpPr>
      <dsp:spPr>
        <a:xfrm>
          <a:off x="6459328" y="895065"/>
          <a:ext cx="844593" cy="84459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D6EF05-270D-431B-BA36-24A4CBC95872}">
      <dsp:nvSpPr>
        <dsp:cNvPr id="0" name=""/>
        <dsp:cNvSpPr/>
      </dsp:nvSpPr>
      <dsp:spPr>
        <a:xfrm>
          <a:off x="5675062" y="1842974"/>
          <a:ext cx="2413125" cy="587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Safety / Risk assessments</a:t>
          </a:r>
        </a:p>
      </dsp:txBody>
      <dsp:txXfrm>
        <a:off x="5675062" y="1842974"/>
        <a:ext cx="2413125" cy="587668"/>
      </dsp:txXfrm>
    </dsp:sp>
    <dsp:sp modelId="{F91BA313-22DE-4A47-AC25-365B94758668}">
      <dsp:nvSpPr>
        <dsp:cNvPr id="0" name=""/>
        <dsp:cNvSpPr/>
      </dsp:nvSpPr>
      <dsp:spPr>
        <a:xfrm>
          <a:off x="5675062" y="2478696"/>
          <a:ext cx="2413125" cy="8190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BB7E9-5AEB-4BE7-B80A-93D2D0063109}">
      <dsp:nvSpPr>
        <dsp:cNvPr id="0" name=""/>
        <dsp:cNvSpPr/>
      </dsp:nvSpPr>
      <dsp:spPr>
        <a:xfrm>
          <a:off x="9294750" y="895065"/>
          <a:ext cx="844593" cy="84459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5E278C-80CB-4E8E-A2CB-93EA6A32709F}">
      <dsp:nvSpPr>
        <dsp:cNvPr id="0" name=""/>
        <dsp:cNvSpPr/>
      </dsp:nvSpPr>
      <dsp:spPr>
        <a:xfrm>
          <a:off x="8510484" y="1842974"/>
          <a:ext cx="2413125" cy="587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Evolvement of Behavioral &amp; Psychological Symptoms of Dementia </a:t>
          </a:r>
        </a:p>
      </dsp:txBody>
      <dsp:txXfrm>
        <a:off x="8510484" y="1842974"/>
        <a:ext cx="2413125" cy="587668"/>
      </dsp:txXfrm>
    </dsp:sp>
    <dsp:sp modelId="{7BC8E4F3-950C-48B3-91FA-964ADF50D158}">
      <dsp:nvSpPr>
        <dsp:cNvPr id="0" name=""/>
        <dsp:cNvSpPr/>
      </dsp:nvSpPr>
      <dsp:spPr>
        <a:xfrm>
          <a:off x="8510484" y="2478696"/>
          <a:ext cx="2413125" cy="8190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Depression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Psychoses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Aggression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Apathy</a:t>
          </a:r>
        </a:p>
      </dsp:txBody>
      <dsp:txXfrm>
        <a:off x="8510484" y="2478696"/>
        <a:ext cx="2413125" cy="8190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60E8F-A263-CD48-A75A-FE90C5277947}" type="datetimeFigureOut">
              <a:rPr lang="en-US" smtClean="0"/>
              <a:t>9/15/23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9BC69-EF59-0149-8BD7-7015E6263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88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pubmed.ncbi.nlm.nih.gov</a:t>
            </a:r>
            <a:r>
              <a:rPr lang="en-US" dirty="0"/>
              <a:t>/31220848/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69BC69-EF59-0149-8BD7-7015E62635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66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www.alzheimers.org.uk</a:t>
            </a:r>
            <a:r>
              <a:rPr lang="en-US" dirty="0"/>
              <a:t>/sites/default/files/pdf/</a:t>
            </a:r>
            <a:r>
              <a:rPr lang="en-US" dirty="0" err="1"/>
              <a:t>factsheet_risk_factors_for_dementia.pdf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69BC69-EF59-0149-8BD7-7015E62635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11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www.theguardian.com</a:t>
            </a:r>
            <a:r>
              <a:rPr lang="en-US" dirty="0"/>
              <a:t>/society/2022/</a:t>
            </a:r>
            <a:r>
              <a:rPr lang="en-US" dirty="0" err="1"/>
              <a:t>jun</a:t>
            </a:r>
            <a:r>
              <a:rPr lang="en-US" dirty="0"/>
              <a:t>/26/south-</a:t>
            </a:r>
            <a:r>
              <a:rPr lang="en-US" dirty="0" err="1"/>
              <a:t>asians</a:t>
            </a:r>
            <a:r>
              <a:rPr lang="en-US" dirty="0"/>
              <a:t>-with-dementia-failed-by-</a:t>
            </a:r>
            <a:r>
              <a:rPr lang="en-US" dirty="0" err="1"/>
              <a:t>uk</a:t>
            </a:r>
            <a:r>
              <a:rPr lang="en-US" dirty="0"/>
              <a:t>-services-report-warns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69BC69-EF59-0149-8BD7-7015E626355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76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alzheimer.ca</a:t>
            </a:r>
            <a:r>
              <a:rPr lang="en-US" dirty="0"/>
              <a:t>/</a:t>
            </a:r>
            <a:r>
              <a:rPr lang="en-US" dirty="0" err="1"/>
              <a:t>bc</a:t>
            </a:r>
            <a:r>
              <a:rPr lang="en-US" dirty="0"/>
              <a:t>/</a:t>
            </a:r>
            <a:r>
              <a:rPr lang="en-US" dirty="0" err="1"/>
              <a:t>en</a:t>
            </a:r>
            <a:r>
              <a:rPr lang="en-US" dirty="0"/>
              <a:t>/help-support/find-support-</a:t>
            </a:r>
            <a:r>
              <a:rPr lang="en-US" dirty="0" err="1"/>
              <a:t>bc</a:t>
            </a:r>
            <a:r>
              <a:rPr lang="en-US" dirty="0"/>
              <a:t>/first-link-dementia-helpline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69BC69-EF59-0149-8BD7-7015E626355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80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6C18D-E402-34DF-B40A-8DC54A368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2F31E8-DDC0-AF69-2EFB-2479FDA122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8746D-E88D-2C6D-AF25-B959E5D03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4F52-D8D0-0D41-98EE-3DD63444CE18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CC19E-3FEF-B923-12F0-80860D72B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DAFA4-8497-C177-A3F0-BBC17AB24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110EC-EE47-2143-878F-74AAFCDC1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89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AD0C0-4039-BA14-DDEC-F63A08645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C093E2-D028-8743-B213-53774A7271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72E13-18B1-A309-3BF2-63C0C4525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4F52-D8D0-0D41-98EE-3DD63444CE18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6C6CC-1A91-B7A6-223D-B23108DAC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B179E-C5B8-B7B7-023A-7EFAE1FA0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110EC-EE47-2143-878F-74AAFCDC1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50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DC0AE5-11A8-138E-52E8-1310D6D327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C18892-E0CA-4CB2-97DE-27E05C717F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E796A-3030-7C7E-175C-36B1CD1FC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4F52-D8D0-0D41-98EE-3DD63444CE18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BE365-4D93-92C7-4146-054C61A98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AEF99-902B-5E7A-E520-CF5903D30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110EC-EE47-2143-878F-74AAFCDC1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562" y="979619"/>
            <a:ext cx="10971684" cy="156739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5321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562" y="2873550"/>
            <a:ext cx="10971684" cy="333070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387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7E73E59-0BB3-4D24-8DD0-7A457CB5EA68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17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E47E6-206A-650C-DBDA-35A32A771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B1D75-BFEE-C77D-46A1-788566C94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07B9E-09DB-10F7-1C53-A14AA4B77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4F52-D8D0-0D41-98EE-3DD63444CE18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17B92-D14C-7130-5209-D18B66ACA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F6DB2-1F07-1D1F-2410-C0C3C17AE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110EC-EE47-2143-878F-74AAFCDC1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3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96863-E14E-5AA2-E29A-7CF3479D9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90E799-2FA6-A600-A978-A3661C7CD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F2402-77C9-09C3-0519-6E4028ECB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4F52-D8D0-0D41-98EE-3DD63444CE18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B60F3-8141-630E-3208-1B4A90CF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4851-4F09-47A0-0228-EAEF30026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110EC-EE47-2143-878F-74AAFCDC1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86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D41F8-9EF9-DAEE-B753-330A7F47E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9B669-C084-0847-E70E-340053E999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CCB11D-5C7C-B900-132D-4DDE87B92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87403-10BF-CC3C-B5D9-70FDF0C35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4F52-D8D0-0D41-98EE-3DD63444CE18}" type="datetimeFigureOut">
              <a:rPr lang="en-US" smtClean="0"/>
              <a:t>9/15/23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A30C6C-9EDE-8C65-5022-4D009AD61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8301B8-FBA3-7219-E1CD-B6D9737DC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110EC-EE47-2143-878F-74AAFCDC1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48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2AD11-120D-10CC-FAB9-18C5E3CC5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3EA317-D351-BFD0-CC97-62A013E89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F96D6B-A5EF-E22C-F9C6-29C6E985AF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A74CC6-9A8B-939F-F744-E020DDFD36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8AA54C-15C3-47A9-9E69-8D4BD91B34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7B9A4A-B683-1994-F8D5-4B1F99EB9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4F52-D8D0-0D41-98EE-3DD63444CE18}" type="datetimeFigureOut">
              <a:rPr lang="en-US" smtClean="0"/>
              <a:t>9/15/23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463DAE-B858-4A8E-AACF-7E4CB1181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13EBCC-8DBA-B6FD-D7F4-67FE5DC4A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110EC-EE47-2143-878F-74AAFCDC1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46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46B10-147C-31AB-B547-1DE8B3C90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31BF97-E128-C20C-DE70-3E9BC011F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4F52-D8D0-0D41-98EE-3DD63444CE18}" type="datetimeFigureOut">
              <a:rPr lang="en-US" smtClean="0"/>
              <a:t>9/15/23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428495-297A-0050-160B-4F858D32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70C2BB-66D8-2BBB-F7AC-17149F219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110EC-EE47-2143-878F-74AAFCDC1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31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AAF56B-2631-3C34-A678-ED774B670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4F52-D8D0-0D41-98EE-3DD63444CE18}" type="datetimeFigureOut">
              <a:rPr lang="en-US" smtClean="0"/>
              <a:t>9/15/23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6E723-7DBA-2975-4F84-43FF03044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F02D34-8545-2BA4-5B44-84095D5B6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110EC-EE47-2143-878F-74AAFCDC1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0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724EC-3FB7-8BDF-2327-85BA599A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92B49-78C5-7ADA-93C8-FE1B85FC9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ED72B7-4C92-2146-D70E-A9037D15A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274459-2351-767B-5840-87926C658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4F52-D8D0-0D41-98EE-3DD63444CE18}" type="datetimeFigureOut">
              <a:rPr lang="en-US" smtClean="0"/>
              <a:t>9/15/23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D53D81-9168-4E2A-D00F-1D74585D7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B9D3FE-448A-9D65-DC89-BE65C7F7A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110EC-EE47-2143-878F-74AAFCDC1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72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A3178-D81A-412C-A419-1591D3DDE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75B9BC-D23F-7A46-92B0-23C906B755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202052-3A25-69DF-AAF1-A0C5B4CB6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521462-1F9C-4A61-BCF3-F8EA13828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4F52-D8D0-0D41-98EE-3DD63444CE18}" type="datetimeFigureOut">
              <a:rPr lang="en-US" smtClean="0"/>
              <a:t>9/15/23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481923-A63C-0E91-D36C-8E326A2D5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FA1A92-1EDB-7520-6562-FD4402D2A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110EC-EE47-2143-878F-74AAFCDC1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90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96FA4C-5D17-92E7-43FB-9F58D2900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7A6DA-296C-EB18-F126-9D813A2BF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20037-0C5E-B98B-2DC3-C0359D15FF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24F52-D8D0-0D41-98EE-3DD63444CE18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D2836-C016-3269-4509-312E8BC38C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34A34-CF89-E0A9-2E88-70055EE5CE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110EC-EE47-2143-878F-74AAFCDC1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59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Picture 166" descr="Scan of a human brain in a neurology clinic">
            <a:extLst>
              <a:ext uri="{FF2B5EF4-FFF2-40B4-BE49-F238E27FC236}">
                <a16:creationId xmlns:a16="http://schemas.microsoft.com/office/drawing/2014/main" id="{B43B43F3-D6CC-F9AF-20DC-45831D319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835" r="1" b="1"/>
          <a:stretch/>
        </p:blipFill>
        <p:spPr>
          <a:xfrm>
            <a:off x="238" y="-1"/>
            <a:ext cx="5409982" cy="6858001"/>
          </a:xfrm>
          <a:prstGeom prst="rect">
            <a:avLst/>
          </a:prstGeom>
        </p:spPr>
      </p:pic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6076685" y="405685"/>
            <a:ext cx="5503410" cy="3023315"/>
          </a:xfrm>
          <a:prstGeom prst="rect">
            <a:avLst/>
          </a:prstGeom>
        </p:spPr>
        <p:txBody>
          <a:bodyPr vert="horz" lIns="110588" tIns="55294" rIns="110588" bIns="55294" rtlCol="0" anchor="ctr">
            <a:normAutofit/>
          </a:bodyPr>
          <a:lstStyle/>
          <a:p>
            <a:r>
              <a:rPr lang="en-US" sz="3991" spc="-1" dirty="0"/>
              <a:t>Dementias (MNCDs)</a:t>
            </a:r>
            <a:br>
              <a:rPr lang="en-US" sz="3991" spc="-1" dirty="0"/>
            </a:br>
            <a:br>
              <a:rPr lang="en-US" sz="3991" spc="-1" dirty="0"/>
            </a:br>
            <a:br>
              <a:rPr lang="en-US" sz="3991" spc="-1" dirty="0"/>
            </a:br>
            <a:r>
              <a:rPr lang="en-US" sz="2800" i="1" spc="-1" dirty="0"/>
              <a:t>‘More Than Just Getting Old’</a:t>
            </a:r>
          </a:p>
        </p:txBody>
      </p:sp>
      <p:sp>
        <p:nvSpPr>
          <p:cNvPr id="165" name="PlaceHolder 2"/>
          <p:cNvSpPr>
            <a:spLocks noGrp="1"/>
          </p:cNvSpPr>
          <p:nvPr>
            <p:ph type="subTitle"/>
          </p:nvPr>
        </p:nvSpPr>
        <p:spPr>
          <a:xfrm>
            <a:off x="6115317" y="3216762"/>
            <a:ext cx="5247156" cy="3023316"/>
          </a:xfrm>
          <a:prstGeom prst="rect">
            <a:avLst/>
          </a:prstGeom>
        </p:spPr>
        <p:txBody>
          <a:bodyPr vert="horz" lIns="110588" tIns="55294" rIns="110588" bIns="55294" rtlCol="0" anchor="ctr">
            <a:normAutofit/>
          </a:bodyPr>
          <a:lstStyle/>
          <a:p>
            <a:pPr>
              <a:spcAft>
                <a:spcPts val="726"/>
              </a:spcAft>
            </a:pPr>
            <a:r>
              <a:rPr lang="en-US" sz="1935" spc="-1" dirty="0">
                <a:latin typeface="+mn-lt"/>
                <a:ea typeface="+mn-ea"/>
                <a:cs typeface="+mn-cs"/>
              </a:rPr>
              <a:t>Dr. Vincent Choong </a:t>
            </a:r>
            <a:r>
              <a:rPr lang="en-US" sz="1451" spc="-1" dirty="0">
                <a:latin typeface="+mn-lt"/>
                <a:ea typeface="+mn-ea"/>
                <a:cs typeface="+mn-cs"/>
              </a:rPr>
              <a:t>MD FRCPC </a:t>
            </a:r>
            <a:r>
              <a:rPr lang="en-US" sz="1451" spc="-1" dirty="0" err="1">
                <a:latin typeface="+mn-lt"/>
                <a:ea typeface="+mn-ea"/>
                <a:cs typeface="+mn-cs"/>
              </a:rPr>
              <a:t>MRCPsych</a:t>
            </a:r>
            <a:r>
              <a:rPr lang="en-US" sz="1451" spc="-1" dirty="0">
                <a:latin typeface="+mn-lt"/>
                <a:ea typeface="+mn-ea"/>
                <a:cs typeface="+mn-cs"/>
              </a:rPr>
              <a:t>(UK)</a:t>
            </a:r>
          </a:p>
          <a:p>
            <a:pPr>
              <a:spcAft>
                <a:spcPts val="726"/>
              </a:spcAft>
            </a:pPr>
            <a:endParaRPr lang="en-US" sz="1451" spc="-1" dirty="0">
              <a:latin typeface="+mn-lt"/>
              <a:ea typeface="+mn-ea"/>
              <a:cs typeface="+mn-cs"/>
            </a:endParaRPr>
          </a:p>
          <a:p>
            <a:pPr>
              <a:spcAft>
                <a:spcPts val="726"/>
              </a:spcAft>
            </a:pPr>
            <a:r>
              <a:rPr lang="en-US" sz="1935" spc="-1" dirty="0">
                <a:latin typeface="+mn-lt"/>
                <a:ea typeface="+mn-ea"/>
                <a:cs typeface="+mn-cs"/>
              </a:rPr>
              <a:t>Geriatric Consultation Liaison Psychiatry</a:t>
            </a:r>
          </a:p>
          <a:p>
            <a:pPr>
              <a:spcAft>
                <a:spcPts val="726"/>
              </a:spcAft>
            </a:pPr>
            <a:r>
              <a:rPr lang="en-US" sz="1935" spc="-1" dirty="0">
                <a:latin typeface="+mn-lt"/>
                <a:ea typeface="+mn-ea"/>
                <a:cs typeface="+mn-cs"/>
              </a:rPr>
              <a:t>Surrey Memorial Hospital</a:t>
            </a:r>
          </a:p>
          <a:p>
            <a:pPr>
              <a:spcAft>
                <a:spcPts val="726"/>
              </a:spcAft>
            </a:pPr>
            <a:r>
              <a:rPr lang="en-US" sz="1935" spc="-1" dirty="0">
                <a:latin typeface="+mn-lt"/>
                <a:ea typeface="+mn-ea"/>
                <a:cs typeface="+mn-cs"/>
              </a:rPr>
              <a:t>16 September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5C383F-89D0-E945-433A-9203815A8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Clinical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4CD20-AE27-8C29-AF96-6B37A5B56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000"/>
              <a:t>‘more than just being forgetful’</a:t>
            </a:r>
          </a:p>
          <a:p>
            <a:endParaRPr lang="en-US" sz="2000"/>
          </a:p>
          <a:p>
            <a:r>
              <a:rPr lang="en-US" sz="2000"/>
              <a:t>Amnesia – STM&lt;LTM, impaired new learning</a:t>
            </a:r>
          </a:p>
          <a:p>
            <a:r>
              <a:rPr lang="en-US" sz="2000"/>
              <a:t>Agnosia – recognition (places &amp; faces)</a:t>
            </a:r>
          </a:p>
          <a:p>
            <a:r>
              <a:rPr lang="en-US" sz="2000"/>
              <a:t>Aphasia – nominal (word finding difficulty)</a:t>
            </a:r>
          </a:p>
          <a:p>
            <a:r>
              <a:rPr lang="en-US" sz="2000"/>
              <a:t>Apraxia – loss of function </a:t>
            </a:r>
            <a:r>
              <a:rPr lang="en-US" sz="2000" i="1" u="sng"/>
              <a:t>previously acquired</a:t>
            </a:r>
          </a:p>
          <a:p>
            <a:r>
              <a:rPr lang="en-US" sz="2000"/>
              <a:t>Ataxia – etiological clues (hemiplegic, festinating etc)</a:t>
            </a:r>
          </a:p>
          <a:p>
            <a:r>
              <a:rPr lang="en-US" sz="2000"/>
              <a:t>Abulia (Apathy) – withdrawn, isolative</a:t>
            </a:r>
          </a:p>
        </p:txBody>
      </p:sp>
    </p:spTree>
    <p:extLst>
      <p:ext uri="{BB962C8B-B14F-4D97-AF65-F5344CB8AC3E}">
        <p14:creationId xmlns:p14="http://schemas.microsoft.com/office/powerpoint/2010/main" val="144771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876961-AFC5-CEDC-7CF4-358AD5A7C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Minor vs Major Neurocognitive Disorder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F6D57-84A2-7232-7DED-AC3A8E2AD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000" dirty="0"/>
              <a:t>Minor (MCI)</a:t>
            </a:r>
          </a:p>
          <a:p>
            <a:pPr lvl="1"/>
            <a:r>
              <a:rPr lang="en-US" sz="2000" dirty="0"/>
              <a:t>Subjective decline in cognition</a:t>
            </a:r>
          </a:p>
          <a:p>
            <a:pPr lvl="1"/>
            <a:r>
              <a:rPr lang="en-US" sz="2000" dirty="0"/>
              <a:t>Minimal impact on </a:t>
            </a:r>
            <a:r>
              <a:rPr lang="en-US" sz="2000" dirty="0" err="1"/>
              <a:t>iADLs</a:t>
            </a:r>
            <a:endParaRPr lang="en-US" sz="2000" dirty="0"/>
          </a:p>
          <a:p>
            <a:pPr lvl="1"/>
            <a:r>
              <a:rPr lang="en-US" sz="2000" dirty="0"/>
              <a:t>Evidence of some compensatory strategies (notes, </a:t>
            </a:r>
            <a:r>
              <a:rPr lang="en-US" sz="2000" dirty="0" err="1"/>
              <a:t>blisterpacks</a:t>
            </a:r>
            <a:r>
              <a:rPr lang="en-US" sz="2000" dirty="0"/>
              <a:t>)</a:t>
            </a:r>
          </a:p>
          <a:p>
            <a:pPr lvl="1"/>
            <a:endParaRPr lang="en-US" sz="2000" dirty="0"/>
          </a:p>
          <a:p>
            <a:r>
              <a:rPr lang="en-US" sz="2000" dirty="0"/>
              <a:t>Major</a:t>
            </a:r>
          </a:p>
          <a:p>
            <a:pPr lvl="1"/>
            <a:r>
              <a:rPr lang="en-US" sz="2000" dirty="0"/>
              <a:t>Impacted </a:t>
            </a:r>
            <a:r>
              <a:rPr lang="en-US" sz="2000" dirty="0" err="1"/>
              <a:t>iADLs</a:t>
            </a:r>
            <a:endParaRPr lang="en-US" sz="2000" dirty="0"/>
          </a:p>
          <a:p>
            <a:pPr lvl="1"/>
            <a:endParaRPr lang="en-US" sz="2000" dirty="0"/>
          </a:p>
          <a:p>
            <a:r>
              <a:rPr lang="en-US" sz="2400" dirty="0"/>
              <a:t>MCI has 15% annual conversion rate to MNCD</a:t>
            </a:r>
          </a:p>
        </p:txBody>
      </p:sp>
    </p:spTree>
    <p:extLst>
      <p:ext uri="{BB962C8B-B14F-4D97-AF65-F5344CB8AC3E}">
        <p14:creationId xmlns:p14="http://schemas.microsoft.com/office/powerpoint/2010/main" val="2974448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41F61-B2F2-8349-2679-CBAE160B0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– </a:t>
            </a:r>
            <a:r>
              <a:rPr lang="en-US" i="1" dirty="0"/>
              <a:t>Instrumental &amp; Basic ADLs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BC22D61-30B1-5B33-6704-CC3F5E043B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903402"/>
              </p:ext>
            </p:extLst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50140900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8372435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Instrumental                      [deficits]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Basic                           [deficits]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616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(S)hopping                          [malnutrition]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(D)</a:t>
                      </a:r>
                      <a:r>
                        <a:rPr lang="en-US" dirty="0" err="1"/>
                        <a:t>ressing</a:t>
                      </a:r>
                      <a:r>
                        <a:rPr lang="en-US" dirty="0"/>
                        <a:t>                   [hypothermia]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426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(H)</a:t>
                      </a:r>
                      <a:r>
                        <a:rPr lang="en-US" dirty="0" err="1"/>
                        <a:t>ousekeeping</a:t>
                      </a:r>
                      <a:r>
                        <a:rPr lang="en-US" dirty="0"/>
                        <a:t>                  [hoarding, vermin]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(E)</a:t>
                      </a:r>
                      <a:r>
                        <a:rPr lang="en-US" dirty="0" err="1"/>
                        <a:t>ating</a:t>
                      </a:r>
                      <a:r>
                        <a:rPr lang="en-US" dirty="0"/>
                        <a:t>                       [malnutrition]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19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(A)</a:t>
                      </a:r>
                      <a:r>
                        <a:rPr lang="en-US" dirty="0" err="1"/>
                        <a:t>ccounting</a:t>
                      </a:r>
                      <a:r>
                        <a:rPr lang="en-US" dirty="0"/>
                        <a:t>                       [mismanagement &amp; abuse]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(A)</a:t>
                      </a:r>
                      <a:r>
                        <a:rPr lang="en-US" dirty="0" err="1"/>
                        <a:t>mbulation</a:t>
                      </a:r>
                      <a:r>
                        <a:rPr lang="en-US" dirty="0"/>
                        <a:t>             [falls or wandering]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528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(F)</a:t>
                      </a:r>
                      <a:r>
                        <a:rPr lang="en-US" dirty="0" err="1"/>
                        <a:t>ood</a:t>
                      </a:r>
                      <a:r>
                        <a:rPr lang="en-US" dirty="0"/>
                        <a:t> Prep (+ Meds)        [fires, </a:t>
                      </a:r>
                      <a:r>
                        <a:rPr lang="en-US" dirty="0" err="1"/>
                        <a:t>floodsFTT</a:t>
                      </a:r>
                      <a:r>
                        <a:rPr lang="en-US" dirty="0"/>
                        <a:t> &amp; neglect]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(T)</a:t>
                      </a:r>
                      <a:r>
                        <a:rPr lang="en-US" dirty="0" err="1"/>
                        <a:t>oileting</a:t>
                      </a:r>
                      <a:r>
                        <a:rPr lang="en-US" dirty="0"/>
                        <a:t>                  [incontinence]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583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(T)</a:t>
                      </a:r>
                      <a:r>
                        <a:rPr lang="en-US" dirty="0" err="1"/>
                        <a:t>Ransportation</a:t>
                      </a:r>
                      <a:r>
                        <a:rPr lang="en-US" dirty="0"/>
                        <a:t>                [accidents &amp; getting lost]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(H)</a:t>
                      </a:r>
                      <a:r>
                        <a:rPr lang="en-US" dirty="0" err="1"/>
                        <a:t>ygiene</a:t>
                      </a:r>
                      <a:r>
                        <a:rPr lang="en-US" dirty="0"/>
                        <a:t>                   [infection prone]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258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4947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846408-FC13-C159-4918-1CA4DD4FF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Clinical 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B404F-4A76-F186-AECE-5E5FD6908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000" dirty="0"/>
              <a:t>History &amp; Physical (70%)</a:t>
            </a:r>
          </a:p>
          <a:p>
            <a:endParaRPr lang="en-US" sz="2000" dirty="0"/>
          </a:p>
          <a:p>
            <a:r>
              <a:rPr lang="en-US" sz="2000" dirty="0"/>
              <a:t>Investigations (10%)</a:t>
            </a:r>
          </a:p>
          <a:p>
            <a:pPr lvl="1"/>
            <a:r>
              <a:rPr lang="en-US" sz="2000" dirty="0"/>
              <a:t>Bloodwork – Hb, vit B, calcium, glucose, TSH (reversible causes)</a:t>
            </a:r>
          </a:p>
          <a:p>
            <a:pPr lvl="1"/>
            <a:r>
              <a:rPr lang="en-US" sz="2000" dirty="0"/>
              <a:t>Neuroimaging – CT, MRI (volumetric, ischemic burden)</a:t>
            </a:r>
          </a:p>
          <a:p>
            <a:pPr lvl="1"/>
            <a:r>
              <a:rPr lang="en-US" sz="2000" dirty="0"/>
              <a:t>?VDRL – at risk groups</a:t>
            </a:r>
          </a:p>
          <a:p>
            <a:r>
              <a:rPr lang="en-US" sz="2000" dirty="0"/>
              <a:t>Cognitive testing (20%)</a:t>
            </a:r>
          </a:p>
          <a:p>
            <a:pPr lvl="1"/>
            <a:r>
              <a:rPr lang="en-US" sz="2000" dirty="0"/>
              <a:t>MMSE, MOCA &amp; RUDAS</a:t>
            </a:r>
          </a:p>
          <a:p>
            <a:pPr marL="457200" lvl="1" indent="0">
              <a:buNone/>
            </a:pPr>
            <a:r>
              <a:rPr lang="en-US" sz="2000" i="1" dirty="0"/>
              <a:t>(Rowland’s Universal Dementia Assessment Scale)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3326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76934-4B69-5D29-754C-F343A6B76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9978" y="741391"/>
            <a:ext cx="3369234" cy="1616203"/>
          </a:xfrm>
        </p:spPr>
        <p:txBody>
          <a:bodyPr anchor="b">
            <a:normAutofit/>
          </a:bodyPr>
          <a:lstStyle/>
          <a:p>
            <a:r>
              <a:rPr lang="en-US" sz="3200"/>
              <a:t>Neuro-imaging</a:t>
            </a:r>
          </a:p>
        </p:txBody>
      </p:sp>
      <p:pic>
        <p:nvPicPr>
          <p:cNvPr id="5" name="Picture 4" descr="Scan of a human brain in a neurology clinic">
            <a:extLst>
              <a:ext uri="{FF2B5EF4-FFF2-40B4-BE49-F238E27FC236}">
                <a16:creationId xmlns:a16="http://schemas.microsoft.com/office/drawing/2014/main" id="{24DF9B7F-87AE-4379-A6D8-CEC28B6133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179"/>
          <a:stretch/>
        </p:blipFill>
        <p:spPr>
          <a:xfrm>
            <a:off x="20" y="10"/>
            <a:ext cx="7390243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E3A741D-C19B-960A-5803-1C5887147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879677" y="2347416"/>
            <a:ext cx="1630908" cy="7390262"/>
          </a:xfrm>
          <a:prstGeom prst="rect">
            <a:avLst/>
          </a:prstGeom>
          <a:gradFill>
            <a:gsLst>
              <a:gs pos="0">
                <a:schemeClr val="accent5"/>
              </a:gs>
              <a:gs pos="47000">
                <a:schemeClr val="accent2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39DE25-0E4E-0AA7-0932-1D78C2372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-1919061" y="1919060"/>
            <a:ext cx="6854280" cy="3016159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47000">
                <a:schemeClr val="accent2">
                  <a:alpha val="0"/>
                </a:schemeClr>
              </a:gs>
            </a:gsLst>
            <a:lin ang="42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6EA299-0840-6DEA-E670-C49AEBC87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61657" y="4425055"/>
            <a:ext cx="2928605" cy="243294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51000">
                <a:schemeClr val="accent5">
                  <a:lumMod val="60000"/>
                  <a:lumOff val="40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67D5F-7CAD-3A9C-2DD1-5BB2C5A7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9978" y="2533476"/>
            <a:ext cx="3369234" cy="3447832"/>
          </a:xfrm>
        </p:spPr>
        <p:txBody>
          <a:bodyPr anchor="t">
            <a:normAutofit/>
          </a:bodyPr>
          <a:lstStyle/>
          <a:p>
            <a:r>
              <a:rPr lang="en-US" sz="2000"/>
              <a:t>Not mandatory</a:t>
            </a:r>
          </a:p>
          <a:p>
            <a:r>
              <a:rPr lang="en-US" sz="2000"/>
              <a:t>But strongly recommended</a:t>
            </a:r>
          </a:p>
          <a:p>
            <a:pPr lvl="1"/>
            <a:r>
              <a:rPr lang="en-US" sz="2000"/>
              <a:t>&lt;65</a:t>
            </a:r>
          </a:p>
          <a:p>
            <a:pPr lvl="1"/>
            <a:r>
              <a:rPr lang="en-US" sz="2000"/>
              <a:t>Rapid onset</a:t>
            </a:r>
          </a:p>
          <a:p>
            <a:pPr lvl="1"/>
            <a:r>
              <a:rPr lang="en-US" sz="2000"/>
              <a:t>Fluctuating nature</a:t>
            </a:r>
          </a:p>
          <a:p>
            <a:pPr lvl="1"/>
            <a:r>
              <a:rPr lang="en-US" sz="2000"/>
              <a:t>Multi-domain involvement</a:t>
            </a:r>
          </a:p>
          <a:p>
            <a:r>
              <a:rPr lang="en-US" sz="2000"/>
              <a:t>Supportive if consideration for medication trial</a:t>
            </a:r>
          </a:p>
        </p:txBody>
      </p:sp>
    </p:spTree>
    <p:extLst>
      <p:ext uri="{BB962C8B-B14F-4D97-AF65-F5344CB8AC3E}">
        <p14:creationId xmlns:p14="http://schemas.microsoft.com/office/powerpoint/2010/main" val="2370832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9EF740-4611-93B1-9854-9E8AC1420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Cognitive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DDBCB-A0C7-EE6D-98B5-1656513E9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000" dirty="0"/>
              <a:t>Choose the tool wisely</a:t>
            </a:r>
          </a:p>
          <a:p>
            <a:r>
              <a:rPr lang="en-US" sz="2000" dirty="0"/>
              <a:t>Screening tool ≠ Diagnostic tool</a:t>
            </a:r>
          </a:p>
          <a:p>
            <a:endParaRPr lang="en-US" sz="2000" dirty="0"/>
          </a:p>
          <a:p>
            <a:r>
              <a:rPr lang="en-US" sz="2000" dirty="0"/>
              <a:t>Cognitive tools are prone to education &amp; language biases</a:t>
            </a:r>
          </a:p>
          <a:p>
            <a:r>
              <a:rPr lang="en-US" sz="2000" dirty="0"/>
              <a:t>Inherent limitations (</a:t>
            </a:r>
            <a:r>
              <a:rPr lang="en-US" sz="2000" dirty="0" err="1"/>
              <a:t>eg.</a:t>
            </a:r>
            <a:r>
              <a:rPr lang="en-US" sz="2000" dirty="0"/>
              <a:t> MMSE does not test for frontal lobes)</a:t>
            </a:r>
          </a:p>
          <a:p>
            <a:endParaRPr lang="en-US" sz="2000" dirty="0"/>
          </a:p>
          <a:p>
            <a:r>
              <a:rPr lang="en-US" sz="2000" dirty="0"/>
              <a:t>Mild : 21-26</a:t>
            </a:r>
          </a:p>
          <a:p>
            <a:r>
              <a:rPr lang="en-US" sz="2000" dirty="0"/>
              <a:t>Moderate: 11-20</a:t>
            </a:r>
          </a:p>
          <a:p>
            <a:r>
              <a:rPr lang="en-US" sz="2000" dirty="0"/>
              <a:t>Severe : </a:t>
            </a:r>
            <a:r>
              <a:rPr lang="en-CA" sz="2000" b="0" i="0" dirty="0">
                <a:effectLst/>
                <a:latin typeface="-apple-system"/>
              </a:rPr>
              <a:t>≤ </a:t>
            </a:r>
            <a:r>
              <a:rPr lang="en-US" sz="20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373819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8B74DE-4E3C-8B76-A0A0-ECC16457E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98A92-1D7C-AB8E-AE5B-99B17500A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000"/>
              <a:t>Medication</a:t>
            </a:r>
          </a:p>
          <a:p>
            <a:pPr lvl="1"/>
            <a:r>
              <a:rPr lang="en-US" sz="2000"/>
              <a:t>Acetylcholinesterase Inhibitor (Mild to Moderate)</a:t>
            </a:r>
          </a:p>
          <a:p>
            <a:pPr lvl="2"/>
            <a:r>
              <a:rPr lang="en-US" dirty="0"/>
              <a:t>Donepezil</a:t>
            </a:r>
          </a:p>
          <a:p>
            <a:pPr lvl="2"/>
            <a:r>
              <a:rPr lang="en-US" dirty="0"/>
              <a:t>Galantamine</a:t>
            </a:r>
          </a:p>
          <a:p>
            <a:pPr lvl="2"/>
            <a:r>
              <a:rPr lang="en-US" dirty="0"/>
              <a:t>Rivastigmine</a:t>
            </a:r>
          </a:p>
          <a:p>
            <a:pPr lvl="1"/>
            <a:r>
              <a:rPr lang="en-US" sz="2000"/>
              <a:t>NMDA Antagonist (Moderate to Severe)</a:t>
            </a:r>
          </a:p>
          <a:p>
            <a:pPr lvl="2"/>
            <a:r>
              <a:rPr lang="en-US" dirty="0"/>
              <a:t>Memantine (not covered by Pharmacare)</a:t>
            </a:r>
          </a:p>
        </p:txBody>
      </p:sp>
    </p:spTree>
    <p:extLst>
      <p:ext uri="{BB962C8B-B14F-4D97-AF65-F5344CB8AC3E}">
        <p14:creationId xmlns:p14="http://schemas.microsoft.com/office/powerpoint/2010/main" val="2361860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0276A6-7D18-E826-8A50-4B9648B02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ACHeI Side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4E352-359A-E8E1-4127-85F389CA9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000"/>
              <a:t>No absolute contraindications</a:t>
            </a:r>
          </a:p>
          <a:p>
            <a:endParaRPr lang="en-US" sz="2000"/>
          </a:p>
          <a:p>
            <a:r>
              <a:rPr lang="en-US" sz="2000"/>
              <a:t>CNS – delirium (confusion), seizures</a:t>
            </a:r>
          </a:p>
          <a:p>
            <a:r>
              <a:rPr lang="en-US" sz="2000"/>
              <a:t>CVS – bradycardia</a:t>
            </a:r>
          </a:p>
          <a:p>
            <a:r>
              <a:rPr lang="en-US" sz="2000"/>
              <a:t>RS – broncho-constriction</a:t>
            </a:r>
          </a:p>
          <a:p>
            <a:r>
              <a:rPr lang="en-US" sz="2000"/>
              <a:t>GI – excessive secretions (sialorrhea, PUD, diarrhea)</a:t>
            </a:r>
          </a:p>
          <a:p>
            <a:r>
              <a:rPr lang="en-US" sz="2000"/>
              <a:t>MSK - cramps</a:t>
            </a:r>
          </a:p>
        </p:txBody>
      </p:sp>
    </p:spTree>
    <p:extLst>
      <p:ext uri="{BB962C8B-B14F-4D97-AF65-F5344CB8AC3E}">
        <p14:creationId xmlns:p14="http://schemas.microsoft.com/office/powerpoint/2010/main" val="1617041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C9AC1A-89EA-EB99-A6AB-100AA118D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Treatment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E3748-852E-75D4-4ED6-DAD4A6640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000"/>
              <a:t>Not disease modifying (limitation of pathophysiology)</a:t>
            </a:r>
          </a:p>
          <a:p>
            <a:r>
              <a:rPr lang="en-US" sz="2000"/>
              <a:t>Preservation of function (iADLs)</a:t>
            </a:r>
          </a:p>
          <a:p>
            <a:r>
              <a:rPr lang="en-US" sz="2000"/>
              <a:t>Ultimately delaying entry into institutional care</a:t>
            </a:r>
          </a:p>
          <a:p>
            <a:endParaRPr lang="en-US" sz="2000"/>
          </a:p>
          <a:p>
            <a:r>
              <a:rPr lang="en-US" sz="2000"/>
              <a:t>Caveat:</a:t>
            </a:r>
          </a:p>
          <a:p>
            <a:pPr lvl="1"/>
            <a:r>
              <a:rPr lang="en-US" sz="2000"/>
              <a:t>what is lost cannot be regained.</a:t>
            </a:r>
          </a:p>
          <a:p>
            <a:pPr lvl="1"/>
            <a:r>
              <a:rPr lang="en-US" sz="2000"/>
              <a:t>You cannot acquire what has never been learnt.</a:t>
            </a:r>
          </a:p>
        </p:txBody>
      </p:sp>
    </p:spTree>
    <p:extLst>
      <p:ext uri="{BB962C8B-B14F-4D97-AF65-F5344CB8AC3E}">
        <p14:creationId xmlns:p14="http://schemas.microsoft.com/office/powerpoint/2010/main" val="3900300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42045D-6C70-265C-A276-8956158FE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Treatment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83F61-AC5D-19B1-BBDE-BEE937269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000"/>
              <a:t>First review 1-3 months</a:t>
            </a:r>
          </a:p>
          <a:p>
            <a:pPr lvl="1"/>
            <a:r>
              <a:rPr lang="en-US" sz="2000"/>
              <a:t>Recheck MMSE</a:t>
            </a:r>
          </a:p>
          <a:p>
            <a:pPr lvl="1"/>
            <a:r>
              <a:rPr lang="en-US" sz="2000"/>
              <a:t>Subjective reports</a:t>
            </a:r>
          </a:p>
          <a:p>
            <a:pPr lvl="1"/>
            <a:endParaRPr lang="en-US" sz="2000"/>
          </a:p>
          <a:p>
            <a:r>
              <a:rPr lang="en-US" sz="2000"/>
              <a:t>If MMSE ↑ = positive responder -&gt; continue or titrate</a:t>
            </a:r>
          </a:p>
          <a:p>
            <a:r>
              <a:rPr lang="en-US" sz="2000"/>
              <a:t>If MMSE ↓ = negative responder -&gt; switch agent or D/C</a:t>
            </a:r>
          </a:p>
          <a:p>
            <a:endParaRPr lang="en-US" sz="2000"/>
          </a:p>
          <a:p>
            <a:r>
              <a:rPr lang="en-US" sz="2000"/>
              <a:t>Review Q6 months</a:t>
            </a:r>
          </a:p>
        </p:txBody>
      </p:sp>
    </p:spTree>
    <p:extLst>
      <p:ext uri="{BB962C8B-B14F-4D97-AF65-F5344CB8AC3E}">
        <p14:creationId xmlns:p14="http://schemas.microsoft.com/office/powerpoint/2010/main" val="1922701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C4F7A05-488B-46AA-7A48-2AC5FAB89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tx2"/>
                </a:solidFill>
              </a:rPr>
              <a:t>Objectives</a:t>
            </a:r>
          </a:p>
        </p:txBody>
      </p:sp>
      <p:pic>
        <p:nvPicPr>
          <p:cNvPr id="9" name="Graphic 8" descr="Brain in head">
            <a:extLst>
              <a:ext uri="{FF2B5EF4-FFF2-40B4-BE49-F238E27FC236}">
                <a16:creationId xmlns:a16="http://schemas.microsoft.com/office/drawing/2014/main" id="{5ABFB371-D0BF-39CD-9EAF-141A99EC45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951" y="1793846"/>
            <a:ext cx="3620021" cy="3620021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2A8CCC-7D31-5C45-B13D-794FFC336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sz="1800" b="0" i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1. Ability to differentiate between minor vs major neurocognitive disorder</a:t>
            </a:r>
          </a:p>
          <a:p>
            <a:pPr marL="0" indent="0">
              <a:buNone/>
            </a:pPr>
            <a:r>
              <a:rPr lang="en-CA" sz="1800" b="0" i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2. Identify key aspects of history, investigations for diagnosis</a:t>
            </a:r>
          </a:p>
          <a:p>
            <a:pPr marL="0" indent="0">
              <a:buNone/>
            </a:pPr>
            <a:r>
              <a:rPr lang="en-CA" sz="1800" b="0" i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3. Aware of strengths and weaknesses of cognitive screening tools</a:t>
            </a:r>
          </a:p>
          <a:p>
            <a:pPr marL="0" indent="0">
              <a:buNone/>
            </a:pPr>
            <a:r>
              <a:rPr lang="en-CA" sz="1800" b="0" i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4. Therapeutic options available and their limitations</a:t>
            </a:r>
          </a:p>
          <a:p>
            <a:pPr marL="0" indent="0">
              <a:buNone/>
            </a:pPr>
            <a:r>
              <a:rPr lang="en-CA" sz="1800" b="0" i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5. Aware of the cultural considerations of dementia diagnosis</a:t>
            </a:r>
          </a:p>
          <a:p>
            <a:endParaRPr lang="en-US" sz="1800">
              <a:solidFill>
                <a:schemeClr val="tx2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8704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CDB9BB-8E2C-B8DA-D8E3-7BAA436EA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Management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F22B45F-04B7-8670-6525-C22D2FF154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492880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7204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FA1D4F-5869-459D-D0CF-1ACB20149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Cultural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7A820-7453-1C9B-6E1D-211D083CC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000" dirty="0"/>
              <a:t>Increased risk factors</a:t>
            </a:r>
          </a:p>
          <a:p>
            <a:pPr lvl="1"/>
            <a:r>
              <a:rPr lang="en-US" sz="2000" dirty="0"/>
              <a:t>CVD (HTN, DM, CAD)</a:t>
            </a:r>
          </a:p>
          <a:p>
            <a:r>
              <a:rPr lang="en-US" sz="2000" dirty="0"/>
              <a:t>Societal views about the </a:t>
            </a:r>
            <a:r>
              <a:rPr lang="en-US" sz="2000"/>
              <a:t>elderly, aging &amp;</a:t>
            </a:r>
            <a:r>
              <a:rPr lang="en-US" sz="2000" dirty="0"/>
              <a:t> </a:t>
            </a:r>
            <a:r>
              <a:rPr lang="en-US" sz="2000"/>
              <a:t>senility</a:t>
            </a:r>
            <a:endParaRPr lang="en-US" sz="2000" dirty="0"/>
          </a:p>
          <a:p>
            <a:r>
              <a:rPr lang="en-US" sz="2000" dirty="0"/>
              <a:t>Myths &amp; Stigma – ‘</a:t>
            </a:r>
            <a:r>
              <a:rPr lang="en-US" sz="2000" dirty="0" err="1"/>
              <a:t>Pagal</a:t>
            </a:r>
            <a:r>
              <a:rPr lang="en-US" sz="2000" dirty="0"/>
              <a:t>’</a:t>
            </a:r>
          </a:p>
          <a:p>
            <a:r>
              <a:rPr lang="en-US" sz="2000" dirty="0"/>
              <a:t>Low detection at baseline (‘under the radar’)</a:t>
            </a:r>
          </a:p>
          <a:p>
            <a:endParaRPr lang="en-US" sz="2000" dirty="0"/>
          </a:p>
          <a:p>
            <a:r>
              <a:rPr lang="en-US" sz="2000" dirty="0"/>
              <a:t>Histories are often difficult !</a:t>
            </a:r>
          </a:p>
          <a:p>
            <a:r>
              <a:rPr lang="en-US" sz="2000" dirty="0"/>
              <a:t>‘Covert dementia’ usually picked up in acute care settings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52254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screenshot of a newspaper&#10;&#10;Description automatically generated">
            <a:extLst>
              <a:ext uri="{FF2B5EF4-FFF2-40B4-BE49-F238E27FC236}">
                <a16:creationId xmlns:a16="http://schemas.microsoft.com/office/drawing/2014/main" id="{F3B43084-D63B-3145-6768-AB41C4DBEC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0139" r="1" b="2910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3001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C7D95B-76F1-6F01-D595-0ECFE8C00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3BF41-534F-B843-F8DF-5E9DC57BD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000"/>
              <a:t>First Link Dementia Helpline</a:t>
            </a:r>
          </a:p>
          <a:p>
            <a:pPr lvl="1"/>
            <a:r>
              <a:rPr lang="en-CA" sz="2000" b="1" i="0">
                <a:effectLst/>
                <a:latin typeface="Assistant" panose="020F0502020204030204" pitchFamily="34" charset="0"/>
              </a:rPr>
              <a:t>English:</a:t>
            </a:r>
            <a:r>
              <a:rPr lang="en-CA" sz="2000" b="0" i="0">
                <a:effectLst/>
                <a:latin typeface="Assistant" panose="020F0502020204030204" pitchFamily="34" charset="0"/>
              </a:rPr>
              <a:t> 1-800-936-6033 (Monday to Friday, 9 a.m. to 8 p.m.)</a:t>
            </a:r>
          </a:p>
          <a:p>
            <a:pPr lvl="1"/>
            <a:r>
              <a:rPr lang="en-CA" sz="2000" b="1" i="0">
                <a:effectLst/>
                <a:latin typeface="Assistant" panose="020F0502020204030204" pitchFamily="34" charset="0"/>
              </a:rPr>
              <a:t>Cantonese and Mandarin:</a:t>
            </a:r>
            <a:r>
              <a:rPr lang="en-CA" sz="2000" b="0" i="0">
                <a:effectLst/>
                <a:latin typeface="Assistant" panose="020F0502020204030204" pitchFamily="34" charset="0"/>
              </a:rPr>
              <a:t> 1-833-674-5007 (Monday to Friday, 9 a.m. to 4 p.m.)</a:t>
            </a:r>
          </a:p>
          <a:p>
            <a:pPr lvl="1"/>
            <a:r>
              <a:rPr lang="en-CA" sz="2000" b="1" i="0">
                <a:effectLst/>
                <a:latin typeface="Assistant" panose="020F0502020204030204" pitchFamily="34" charset="0"/>
              </a:rPr>
              <a:t>Punjabi, Hindi and Urdu:</a:t>
            </a:r>
            <a:r>
              <a:rPr lang="en-CA" sz="2000" b="0" i="0">
                <a:effectLst/>
                <a:latin typeface="Assistant" panose="020F0502020204030204" pitchFamily="34" charset="0"/>
              </a:rPr>
              <a:t> 1-833-674-5003 (Monday to Friday, 9 a.m. to 4 p.m.)</a:t>
            </a:r>
          </a:p>
        </p:txBody>
      </p:sp>
    </p:spTree>
    <p:extLst>
      <p:ext uri="{BB962C8B-B14F-4D97-AF65-F5344CB8AC3E}">
        <p14:creationId xmlns:p14="http://schemas.microsoft.com/office/powerpoint/2010/main" val="4001393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90786E-B72D-4C32-BDCE-A170B0078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46F2E7-848F-4A6C-A098-4764FDEA7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3D black question marks with one yellow question mark">
            <a:extLst>
              <a:ext uri="{FF2B5EF4-FFF2-40B4-BE49-F238E27FC236}">
                <a16:creationId xmlns:a16="http://schemas.microsoft.com/office/drawing/2014/main" id="{674A81D9-B8BA-D0BA-60F8-C55DB7407F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l="28990" r="6122" b="1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332953-73AD-E5F3-53F3-9909838FE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71570"/>
            <a:ext cx="5155261" cy="4072044"/>
          </a:xfrm>
        </p:spPr>
        <p:txBody>
          <a:bodyPr anchor="t"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9DAF0-5645-E0CB-2B65-8A45A46ED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5986" y="1671566"/>
            <a:ext cx="5170861" cy="4072043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050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69855C-5D01-C1F6-BA00-70DB8C03A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Dementia – Historical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5124E-6E5A-B926-13EB-6F029A724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i="1" dirty="0"/>
              <a:t>Latin: </a:t>
            </a:r>
            <a:r>
              <a:rPr lang="en-US" sz="2400" i="1" dirty="0" err="1"/>
              <a:t>demens</a:t>
            </a:r>
            <a:endParaRPr lang="en-US" sz="2400" dirty="0"/>
          </a:p>
          <a:p>
            <a:r>
              <a:rPr lang="en-US" sz="2400" dirty="0"/>
              <a:t>‘being out of one’s mind’</a:t>
            </a:r>
          </a:p>
          <a:p>
            <a:r>
              <a:rPr lang="en-US" sz="2400" dirty="0"/>
              <a:t>used since 13</a:t>
            </a:r>
            <a:r>
              <a:rPr lang="en-US" sz="2400" baseline="30000" dirty="0"/>
              <a:t>th</a:t>
            </a:r>
            <a:r>
              <a:rPr lang="en-US" sz="2400" dirty="0"/>
              <a:t> century</a:t>
            </a:r>
          </a:p>
          <a:p>
            <a:r>
              <a:rPr lang="en-US" sz="2400" dirty="0"/>
              <a:t>adopted as a medical term in 18</a:t>
            </a:r>
            <a:r>
              <a:rPr lang="en-US" sz="2400" baseline="30000" dirty="0"/>
              <a:t>th</a:t>
            </a:r>
            <a:r>
              <a:rPr lang="en-US" sz="2400" dirty="0"/>
              <a:t> century</a:t>
            </a:r>
          </a:p>
          <a:p>
            <a:r>
              <a:rPr lang="en-US" sz="2400" dirty="0"/>
              <a:t>treated by specialists called </a:t>
            </a:r>
            <a:r>
              <a:rPr lang="en-US" sz="2400" i="1" dirty="0"/>
              <a:t>alienists</a:t>
            </a:r>
            <a:r>
              <a:rPr lang="en-US" sz="2400" dirty="0"/>
              <a:t> (obsolete term for psychiatrists !)</a:t>
            </a:r>
          </a:p>
        </p:txBody>
      </p:sp>
    </p:spTree>
    <p:extLst>
      <p:ext uri="{BB962C8B-B14F-4D97-AF65-F5344CB8AC3E}">
        <p14:creationId xmlns:p14="http://schemas.microsoft.com/office/powerpoint/2010/main" val="372113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A2A69-8DCC-80A7-7958-43C96F217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Prevalence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1CD6D-95D2-F717-6152-39DDFF6D4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Doubles Q5 years from 65 onwards</a:t>
            </a:r>
            <a:endParaRPr lang="en-CA" sz="18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1358E48-438C-670E-8C48-0EF6D0846F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056937"/>
              </p:ext>
            </p:extLst>
          </p:nvPr>
        </p:nvGraphicFramePr>
        <p:xfrm>
          <a:off x="1177235" y="2399379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61518540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7408303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65-69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922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70-74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4241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75-79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404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80-84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153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85+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11252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27099A8-AEA8-31F0-8BE4-873F0FC7C7BE}"/>
              </a:ext>
            </a:extLst>
          </p:cNvPr>
          <p:cNvSpPr txBox="1"/>
          <p:nvPr/>
        </p:nvSpPr>
        <p:spPr>
          <a:xfrm>
            <a:off x="1103244" y="4388516"/>
            <a:ext cx="7330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Canadian Institute for Health Information</a:t>
            </a:r>
          </a:p>
        </p:txBody>
      </p:sp>
    </p:spTree>
    <p:extLst>
      <p:ext uri="{BB962C8B-B14F-4D97-AF65-F5344CB8AC3E}">
        <p14:creationId xmlns:p14="http://schemas.microsoft.com/office/powerpoint/2010/main" val="2834466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C3A994-BA14-653D-FFB1-581F0E039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Sub-types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AD3DF-FA18-2FE7-F398-62BA6F688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/>
              <a:t>Alzheimer’s (50-75%)</a:t>
            </a:r>
          </a:p>
          <a:p>
            <a:r>
              <a:rPr lang="en-US" sz="2000"/>
              <a:t>Vascular (20%)</a:t>
            </a:r>
          </a:p>
          <a:p>
            <a:r>
              <a:rPr lang="en-US" sz="2000"/>
              <a:t>Lewy Body/ Parkinson’s (10-15%)</a:t>
            </a:r>
          </a:p>
          <a:p>
            <a:r>
              <a:rPr lang="en-US" sz="2000"/>
              <a:t>Fronto-temporal (2%)</a:t>
            </a:r>
          </a:p>
          <a:p>
            <a:r>
              <a:rPr lang="en-US" sz="2000"/>
              <a:t>Alcohol (0.8%)</a:t>
            </a:r>
          </a:p>
          <a:p>
            <a:endParaRPr lang="en-US" sz="2000"/>
          </a:p>
          <a:p>
            <a:r>
              <a:rPr lang="en-US" sz="2000"/>
              <a:t>Figures vary</a:t>
            </a:r>
          </a:p>
          <a:p>
            <a:pPr lvl="1"/>
            <a:r>
              <a:rPr lang="en-US" sz="2000"/>
              <a:t>Mixed etiology</a:t>
            </a:r>
          </a:p>
          <a:p>
            <a:pPr lvl="1"/>
            <a:r>
              <a:rPr lang="en-US" sz="2000"/>
              <a:t>Clinical rather than histopathological diagnosis (gold standard)</a:t>
            </a:r>
          </a:p>
        </p:txBody>
      </p:sp>
    </p:spTree>
    <p:extLst>
      <p:ext uri="{BB962C8B-B14F-4D97-AF65-F5344CB8AC3E}">
        <p14:creationId xmlns:p14="http://schemas.microsoft.com/office/powerpoint/2010/main" val="3680125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2992BB-BBCE-994B-4198-9524F890F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Risk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DF3C1-464E-C556-C3CE-CB64527D3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Age</a:t>
            </a:r>
          </a:p>
          <a:p>
            <a:r>
              <a:rPr lang="en-US" sz="2000" dirty="0"/>
              <a:t>Genes (e.g. APOE</a:t>
            </a:r>
            <a:r>
              <a:rPr lang="en-US" sz="2000" baseline="-25000" dirty="0"/>
              <a:t>4</a:t>
            </a:r>
            <a:r>
              <a:rPr lang="en-US" sz="2000" dirty="0"/>
              <a:t>)</a:t>
            </a:r>
          </a:p>
          <a:p>
            <a:r>
              <a:rPr lang="en-US" sz="2000" b="1" dirty="0"/>
              <a:t>Cardiovascular Disease</a:t>
            </a:r>
          </a:p>
          <a:p>
            <a:r>
              <a:rPr lang="en-US" sz="2000" b="1" dirty="0"/>
              <a:t>Low Cognitive Reserve</a:t>
            </a:r>
          </a:p>
          <a:p>
            <a:r>
              <a:rPr lang="en-US" sz="2000" dirty="0"/>
              <a:t>Ethnicity</a:t>
            </a:r>
          </a:p>
          <a:p>
            <a:r>
              <a:rPr lang="en-US" sz="2000" b="1" dirty="0"/>
              <a:t>Hearing loss</a:t>
            </a:r>
          </a:p>
          <a:p>
            <a:r>
              <a:rPr lang="en-US" sz="2000" b="1" dirty="0"/>
              <a:t>Lifestyle – smoking &amp; EtOH</a:t>
            </a:r>
          </a:p>
          <a:p>
            <a:r>
              <a:rPr lang="en-US" sz="2000" b="1" dirty="0"/>
              <a:t>Depression</a:t>
            </a:r>
          </a:p>
          <a:p>
            <a:r>
              <a:rPr lang="en-US" sz="2000" dirty="0"/>
              <a:t>Traumatic brain injury</a:t>
            </a:r>
          </a:p>
        </p:txBody>
      </p:sp>
    </p:spTree>
    <p:extLst>
      <p:ext uri="{BB962C8B-B14F-4D97-AF65-F5344CB8AC3E}">
        <p14:creationId xmlns:p14="http://schemas.microsoft.com/office/powerpoint/2010/main" val="2528564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E17E911-875F-4DE5-8699-99D9F1805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16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68DC76-8046-5FB2-76FD-491E45C13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Cardiovascular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CA79B-2A6D-F368-295D-9B0A26F78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1727" y="649480"/>
            <a:ext cx="3025303" cy="5546047"/>
          </a:xfrm>
        </p:spPr>
        <p:txBody>
          <a:bodyPr anchor="ctr">
            <a:normAutofit/>
          </a:bodyPr>
          <a:lstStyle/>
          <a:p>
            <a:r>
              <a:rPr lang="en-CA" sz="2000"/>
              <a:t>Hypertension</a:t>
            </a:r>
          </a:p>
          <a:p>
            <a:r>
              <a:rPr lang="en-CA" sz="2000"/>
              <a:t>Atherosclerosis</a:t>
            </a:r>
          </a:p>
          <a:p>
            <a:r>
              <a:rPr lang="en-CA" sz="2000"/>
              <a:t>Dyslipidemia</a:t>
            </a:r>
          </a:p>
          <a:p>
            <a:r>
              <a:rPr lang="en-CA" sz="2000"/>
              <a:t>Overweight and sedentary lifestyle</a:t>
            </a:r>
          </a:p>
          <a:p>
            <a:r>
              <a:rPr lang="en-CA" sz="2000"/>
              <a:t>Type 2 diabetes.</a:t>
            </a:r>
            <a:endParaRPr lang="en-US" sz="2000"/>
          </a:p>
        </p:txBody>
      </p:sp>
      <p:pic>
        <p:nvPicPr>
          <p:cNvPr id="27" name="Picture 26" descr="A row of samples for medical testing">
            <a:extLst>
              <a:ext uri="{FF2B5EF4-FFF2-40B4-BE49-F238E27FC236}">
                <a16:creationId xmlns:a16="http://schemas.microsoft.com/office/drawing/2014/main" id="{D9A8FD0D-65F3-2782-C6E9-F56D884E9A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176" r="4177"/>
          <a:stretch/>
        </p:blipFill>
        <p:spPr>
          <a:xfrm>
            <a:off x="8109502" y="10"/>
            <a:ext cx="408249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546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36B2C9-CA61-6DCC-5534-AE8A087BC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Cognitive Reserves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B836F-654E-DF78-2A08-80612FD86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/>
              <a:t>person’s ability to cope with functional decline</a:t>
            </a:r>
          </a:p>
          <a:p>
            <a:r>
              <a:rPr lang="en-US" sz="2000"/>
              <a:t>bigger reserves – longer time for disease manifestation</a:t>
            </a:r>
          </a:p>
          <a:p>
            <a:r>
              <a:rPr lang="en-US" sz="2000"/>
              <a:t>3 most important factors leading to low cognitive reserves</a:t>
            </a:r>
          </a:p>
          <a:p>
            <a:pPr lvl="1"/>
            <a:r>
              <a:rPr lang="en-US" sz="2000"/>
              <a:t>Leaving education early</a:t>
            </a:r>
          </a:p>
          <a:p>
            <a:pPr lvl="1"/>
            <a:r>
              <a:rPr lang="en-US" sz="2000"/>
              <a:t>Less job complexity</a:t>
            </a:r>
          </a:p>
          <a:p>
            <a:pPr lvl="1"/>
            <a:r>
              <a:rPr lang="en-US" sz="2000"/>
              <a:t>Social isolation</a:t>
            </a:r>
          </a:p>
          <a:p>
            <a:pPr lvl="1"/>
            <a:endParaRPr lang="en-US" sz="2000"/>
          </a:p>
          <a:p>
            <a:pPr lvl="1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79967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0F1F01-D675-4276-92F4-B527AA36D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Ethnicity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6B2F8-BF90-2D05-2193-79A1439D9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/>
              <a:t>Black African, Caribbean &amp; South Asian are at higher risk</a:t>
            </a:r>
          </a:p>
          <a:p>
            <a:endParaRPr lang="en-US" sz="2000"/>
          </a:p>
          <a:p>
            <a:r>
              <a:rPr lang="en-US" sz="2000"/>
              <a:t>Epigenetics – DM, Cardiac diseases, HTN, CVAs</a:t>
            </a:r>
          </a:p>
          <a:p>
            <a:r>
              <a:rPr lang="en-US" sz="2000"/>
              <a:t>Low cognitive reserves:</a:t>
            </a:r>
          </a:p>
          <a:p>
            <a:pPr lvl="1"/>
            <a:r>
              <a:rPr lang="en-US" sz="2000"/>
              <a:t>less opportunities/access to education and work</a:t>
            </a:r>
          </a:p>
          <a:p>
            <a:pPr lvl="1"/>
            <a:r>
              <a:rPr lang="en-US" sz="2000"/>
              <a:t>Migrant population</a:t>
            </a:r>
          </a:p>
          <a:p>
            <a:r>
              <a:rPr lang="en-US" sz="2000"/>
              <a:t>Lower socio-economical status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009943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995</Words>
  <Application>Microsoft Macintosh PowerPoint</Application>
  <PresentationFormat>Widescreen</PresentationFormat>
  <Paragraphs>197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-apple-system</vt:lpstr>
      <vt:lpstr>Arial</vt:lpstr>
      <vt:lpstr>Assistant</vt:lpstr>
      <vt:lpstr>Calibri</vt:lpstr>
      <vt:lpstr>Calibri Light</vt:lpstr>
      <vt:lpstr>Office Theme</vt:lpstr>
      <vt:lpstr>Dementias (MNCDs)   ‘More Than Just Getting Old’</vt:lpstr>
      <vt:lpstr>Objectives</vt:lpstr>
      <vt:lpstr>Dementia – Historical Context</vt:lpstr>
      <vt:lpstr>Prevalence</vt:lpstr>
      <vt:lpstr>Sub-types</vt:lpstr>
      <vt:lpstr>Risk factors</vt:lpstr>
      <vt:lpstr>Cardiovascular Disease</vt:lpstr>
      <vt:lpstr>Cognitive Reserves</vt:lpstr>
      <vt:lpstr>Ethnicity</vt:lpstr>
      <vt:lpstr>Clinical features</vt:lpstr>
      <vt:lpstr>Minor vs Major Neurocognitive Disorder</vt:lpstr>
      <vt:lpstr>Function – Instrumental &amp; Basic ADLs</vt:lpstr>
      <vt:lpstr>Clinical Diagnosis</vt:lpstr>
      <vt:lpstr>Neuro-imaging</vt:lpstr>
      <vt:lpstr>Cognitive assessment</vt:lpstr>
      <vt:lpstr>Management</vt:lpstr>
      <vt:lpstr>ACHeI Side Effects</vt:lpstr>
      <vt:lpstr>Treatment goals</vt:lpstr>
      <vt:lpstr>Treatment Protocol</vt:lpstr>
      <vt:lpstr>Management</vt:lpstr>
      <vt:lpstr>Cultural Considerations</vt:lpstr>
      <vt:lpstr>PowerPoint Presentation</vt:lpstr>
      <vt:lpstr>Resources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Dementias (MNCDs)   ‘More Than Just Getting Old’</dc:title>
  <dc:creator>Vince Choong</dc:creator>
  <cp:lastModifiedBy>Vince Choong</cp:lastModifiedBy>
  <cp:revision>14</cp:revision>
  <dcterms:created xsi:type="dcterms:W3CDTF">2023-09-03T17:25:22Z</dcterms:created>
  <dcterms:modified xsi:type="dcterms:W3CDTF">2023-09-16T02:56:45Z</dcterms:modified>
</cp:coreProperties>
</file>